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charts/chart5.xml" ContentType="application/vnd.openxmlformats-officedocument.drawingml.chart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charts/chart6.xml" ContentType="application/vnd.openxmlformats-officedocument.drawingml.chart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charts/chart7.xml" ContentType="application/vnd.openxmlformats-officedocument.drawingml.chart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charts/_rels/chart1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4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5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5.xlsx"/></Relationships>
</file>

<file path=ppt/charts/_rels/chart6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6.xlsx"/></Relationships>
</file>

<file path=ppt/charts/_rels/chart7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7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title>
      <c:tx>
        <c:rich>
          <a:bodyPr/>
          <a:lstStyle/>
          <a:p>
            <a:pPr>
              <a:defRPr sz="1600" b="0" i="0" u="none" strike="noStrike">
                <a:solidFill>
                  <a:srgbClr val="1E293B"/>
                </a:solidFill>
                <a:latin typeface="Arial"/>
              </a:defRPr>
            </a:pPr>
            <a:r>
              <a:rPr sz="1600" b="0" i="0" u="none" strike="noStrike">
                <a:solidFill>
                  <a:srgbClr val="1E293B"/>
                </a:solidFill>
                <a:latin typeface="Arial"/>
              </a:rPr>
              <a:t>Count of Vessels</a:t>
            </a:r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Count of Vessels</c:v>
                </c:pt>
              </c:strCache>
            </c:strRef>
          </c:tx>
          <c:spPr>
            <a:solidFill>
              <a:srgbClr val="1C7293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700" u="none">
                    <a:solidFill>
                      <a:srgbClr val="1E293B"/>
                    </a:solidFill>
                    <a:latin typeface="Arial"/>
                  </a:defRPr>
                </a:pPr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Sheet1!$A$2:$A$20</c:f>
              <c:multiLvlStrCache>
                <c:ptCount val="19"/>
                <c:lvl>
                  <c:pt idx="0">
                    <c:v>21-05-2026</c:v>
                  </c:pt>
                  <c:pt idx="1">
                    <c:v>22-05-2026</c:v>
                  </c:pt>
                  <c:pt idx="2">
                    <c:v>23-05-2026</c:v>
                  </c:pt>
                  <c:pt idx="3">
                    <c:v>24-05-2026</c:v>
                  </c:pt>
                  <c:pt idx="4">
                    <c:v>25-05-2026</c:v>
                  </c:pt>
                  <c:pt idx="5">
                    <c:v>26-05-2026</c:v>
                  </c:pt>
                  <c:pt idx="6">
                    <c:v>27-05-2026</c:v>
                  </c:pt>
                  <c:pt idx="7">
                    <c:v>27-05-2026</c:v>
                  </c:pt>
                  <c:pt idx="8">
                    <c:v>28-05-2026</c:v>
                  </c:pt>
                  <c:pt idx="9">
                    <c:v>29-05-2026</c:v>
                  </c:pt>
                  <c:pt idx="10">
                    <c:v>01-06-2026</c:v>
                  </c:pt>
                  <c:pt idx="11">
                    <c:v>02-06-2026</c:v>
                  </c:pt>
                  <c:pt idx="12">
                    <c:v>03-06-2026</c:v>
                  </c:pt>
                  <c:pt idx="13">
                    <c:v>04-06-2026</c:v>
                  </c:pt>
                  <c:pt idx="14">
                    <c:v>05-06-2026</c:v>
                  </c:pt>
                  <c:pt idx="15">
                    <c:v>06-06-2026</c:v>
                  </c:pt>
                  <c:pt idx="16">
                    <c:v>07-06-2026</c:v>
                  </c:pt>
                  <c:pt idx="17">
                    <c:v>08-06-2026</c:v>
                  </c:pt>
                  <c:pt idx="18">
                    <c:v>09-06-2026</c:v>
                  </c:pt>
                </c:lvl>
              </c:multiLvlStrCache>
            </c:multiLvlStrRef>
          </c:cat>
          <c:val>
            <c:numRef>
              <c:f>Sheet1!$B$2:$B$20</c:f>
              <c:numCache>
                <c:formatCode>General</c:formatCode>
                <c:ptCount val="19"/>
                <c:pt idx="0">
                  <c:v>387</c:v>
                </c:pt>
                <c:pt idx="1">
                  <c:v>385</c:v>
                </c:pt>
                <c:pt idx="2">
                  <c:v>374</c:v>
                </c:pt>
                <c:pt idx="3">
                  <c:v>400</c:v>
                </c:pt>
                <c:pt idx="4">
                  <c:v>394</c:v>
                </c:pt>
                <c:pt idx="5">
                  <c:v>391</c:v>
                </c:pt>
                <c:pt idx="6">
                  <c:v>400</c:v>
                </c:pt>
                <c:pt idx="7">
                  <c:v>414</c:v>
                </c:pt>
                <c:pt idx="8">
                  <c:v>405</c:v>
                </c:pt>
                <c:pt idx="9">
                  <c:v>412</c:v>
                </c:pt>
                <c:pt idx="10">
                  <c:v>406</c:v>
                </c:pt>
                <c:pt idx="11">
                  <c:v>415</c:v>
                </c:pt>
                <c:pt idx="12">
                  <c:v>411</c:v>
                </c:pt>
                <c:pt idx="13">
                  <c:v>407</c:v>
                </c:pt>
                <c:pt idx="14">
                  <c:v>400</c:v>
                </c:pt>
                <c:pt idx="15">
                  <c:v>397</c:v>
                </c:pt>
                <c:pt idx="16">
                  <c:v>398</c:v>
                </c:pt>
                <c:pt idx="17">
                  <c:v>402</c:v>
                </c:pt>
                <c:pt idx="18">
                  <c:v>416</c:v>
                </c:pt>
              </c:numCache>
            </c:numRef>
          </c:val>
        </c:ser>
        <c:dLbls>
          <c:numFmt formatCode="#,##0" sourceLinked="0"/>
          <c:txPr>
            <a:bodyPr/>
            <a:lstStyle/>
            <a:p>
              <a:pPr>
                <a:defRPr b="0" i="0" strike="noStrike" sz="700" u="none">
                  <a:solidFill>
                    <a:srgbClr val="1E293B"/>
                  </a:solidFill>
                  <a:latin typeface="Arial"/>
                </a:defRPr>
              </a:pPr>
            </a:p>
          </c:txPr>
          <c:showLegendKey val="0"/>
          <c:showVal val="1"/>
          <c:showCatName val="0"/>
          <c:showSerName val="0"/>
          <c:showPercent val="0"/>
          <c:showBubbleSize val="0"/>
          <c:showLeaderLines val="0"/>
        </c:dLbls>
        <c:gapWidth val="150"/>
        <c:overlap val="0"/>
        <c:axId val="2094734554"/>
        <c:axId val="2094734552"/>
        <c:axId val="2094734556"/>
      </c:bar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 rot="2700000"/>
          <a:lstStyle/>
          <a:p>
            <a:pPr>
              <a:defRPr sz="900" b="0" i="0" u="none" strike="noStrike">
                <a:solidFill>
                  <a:srgbClr val="64748B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</c:scaling>
        <c:delete val="0"/>
        <c:axPos val="l"/>
        <c:majorGridlines>
          <c:spPr>
            <a:ln w="6350" cap="flat">
              <a:solidFill>
                <a:srgbClr val="E2E8F0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900" b="0" i="0" u="none" strike="noStrike">
                <a:solidFill>
                  <a:srgbClr val="64748B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span"/>
  </c:chart>
  <c:spPr>
    <a:solidFill>
      <a:srgbClr val="FFFFFF"/>
    </a:solidFill>
    <a:ln>
      <a:noFill/>
    </a:ln>
    <a:effectLst/>
  </c:sp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title>
      <c:tx>
        <c:rich>
          <a:bodyPr/>
          <a:lstStyle/>
          <a:p>
            <a:pPr>
              <a:defRPr sz="1600" b="0" i="0" u="none" strike="noStrike">
                <a:solidFill>
                  <a:srgbClr val="1E293B"/>
                </a:solidFill>
                <a:latin typeface="Arial"/>
              </a:defRPr>
            </a:pPr>
            <a:r>
              <a:rPr sz="1600" b="0" i="0" u="none" strike="noStrike">
                <a:solidFill>
                  <a:srgbClr val="1E293B"/>
                </a:solidFill>
                <a:latin typeface="Arial"/>
              </a:rPr>
              <a:t>Count of Vessel — Category</a:t>
            </a:r>
          </a:p>
        </c:rich>
      </c:tx>
      <c:layout/>
      <c:overlay val="0"/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Category</c:v>
                </c:pt>
              </c:strCache>
            </c:strRef>
          </c:tx>
          <c:spPr>
            <a:solidFill>
              <a:schemeClr val="accent1"/>
            </a:solidFill>
            <a:ln w="9525" cap="flat">
              <a:solidFill>
                <a:srgbClr val="F9F9F9"/>
              </a:solidFill>
              <a:prstDash val="solid"/>
              <a:round/>
            </a:ln>
            <a:effectLst/>
          </c:spPr>
          <c:dPt>
            <c:idx val="0"/>
            <c:bubble3D val="0"/>
            <c:spPr>
              <a:solidFill>
                <a:srgbClr val="1C7293"/>
              </a:solidFill>
              <a:effectLst/>
            </c:spPr>
          </c:dPt>
          <c:dPt>
            <c:idx val="1"/>
            <c:bubble3D val="0"/>
            <c:spPr>
              <a:solidFill>
                <a:srgbClr val="0B2440"/>
              </a:solidFill>
              <a:effectLst/>
            </c:spPr>
          </c:dPt>
          <c:dPt>
            <c:idx val="2"/>
            <c:bubble3D val="0"/>
            <c:spPr>
              <a:solidFill>
                <a:srgbClr val="9AC4D6"/>
              </a:solidFill>
              <a:effectLst/>
            </c:spPr>
          </c:dPt>
          <c:dPt>
            <c:idx val="3"/>
            <c:bubble3D val="0"/>
            <c:spPr>
              <a:solidFill>
                <a:srgbClr val="C44E4E"/>
              </a:solidFill>
              <a:effectLst/>
            </c:spPr>
          </c:dPt>
          <c:dPt>
            <c:idx val="4"/>
            <c:bubble3D val="0"/>
            <c:spPr>
              <a:solidFill>
                <a:srgbClr val="0F8B8D"/>
              </a:solidFill>
              <a:effectLst/>
            </c:spPr>
          </c:dPt>
          <c:dPt>
            <c:idx val="5"/>
            <c:bubble3D val="0"/>
            <c:spPr>
              <a:solidFill>
                <a:srgbClr val="E0A458"/>
              </a:solidFill>
              <a:effectLst/>
            </c:spPr>
          </c:dPt>
          <c:dPt>
            <c:idx val="6"/>
            <c:bubble3D val="0"/>
            <c:spPr>
              <a:solidFill>
                <a:srgbClr val="5B7553"/>
              </a:solidFill>
              <a:effectLst/>
            </c:spPr>
          </c:dPt>
          <c:dPt>
            <c:idx val="7"/>
            <c:bubble3D val="0"/>
            <c:spPr>
              <a:solidFill>
                <a:srgbClr val="6B7280"/>
              </a:solidFill>
              <a:effectLst/>
            </c:spPr>
          </c:dPt>
          <c:dLbls>
            <c:dLbl>
              <c:idx val="0"/>
              <c:numFmt formatCode="General" sourceLinked="0"/>
              <c:spPr/>
              <c:txPr>
                <a:bodyPr/>
                <a:lstStyle/>
                <a:p>
                  <a:pPr>
                    <a:defRPr sz="900" b="0" i="0" u="none" strike="noStrike">
                      <a:solidFill>
                        <a:srgbClr val="FFFFFF"/>
                      </a:solidFill>
                      <a:latin typeface="Arial"/>
                    </a:defRPr>
                  </a:pPr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numFmt formatCode="General" sourceLinked="0"/>
              <c:spPr/>
              <c:txPr>
                <a:bodyPr/>
                <a:lstStyle/>
                <a:p>
                  <a:pPr>
                    <a:defRPr sz="900" b="0" i="0" u="none" strike="noStrike">
                      <a:solidFill>
                        <a:srgbClr val="FFFFFF"/>
                      </a:solidFill>
                      <a:latin typeface="Arial"/>
                    </a:defRPr>
                  </a:pPr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numFmt formatCode="General" sourceLinked="0"/>
              <c:spPr/>
              <c:txPr>
                <a:bodyPr/>
                <a:lstStyle/>
                <a:p>
                  <a:pPr>
                    <a:defRPr sz="900" b="0" i="0" u="none" strike="noStrike">
                      <a:solidFill>
                        <a:srgbClr val="FFFFFF"/>
                      </a:solidFill>
                      <a:latin typeface="Arial"/>
                    </a:defRPr>
                  </a:pPr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numFmt formatCode="General" sourceLinked="0"/>
              <c:spPr/>
              <c:txPr>
                <a:bodyPr/>
                <a:lstStyle/>
                <a:p>
                  <a:pPr>
                    <a:defRPr sz="900" b="0" i="0" u="none" strike="noStrike">
                      <a:solidFill>
                        <a:srgbClr val="FFFFFF"/>
                      </a:solidFill>
                      <a:latin typeface="Arial"/>
                    </a:defRPr>
                  </a:pPr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numFmt formatCode="General" sourceLinked="0"/>
              <c:spPr/>
              <c:txPr>
                <a:bodyPr/>
                <a:lstStyle/>
                <a:p>
                  <a:pPr>
                    <a:defRPr sz="900" b="0" i="0" u="none" strike="noStrike">
                      <a:solidFill>
                        <a:srgbClr val="FFFFFF"/>
                      </a:solidFill>
                      <a:latin typeface="Arial"/>
                    </a:defRPr>
                  </a:pPr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numFmt formatCode="General" sourceLinked="0"/>
              <c:spPr/>
              <c:txPr>
                <a:bodyPr/>
                <a:lstStyle/>
                <a:p>
                  <a:pPr>
                    <a:defRPr sz="900" b="0" i="0" u="none" strike="noStrike">
                      <a:solidFill>
                        <a:srgbClr val="FFFFFF"/>
                      </a:solidFill>
                      <a:latin typeface="Arial"/>
                    </a:defRPr>
                  </a:pPr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numFmt formatCode="General" sourceLinked="0"/>
              <c:spPr/>
              <c:txPr>
                <a:bodyPr/>
                <a:lstStyle/>
                <a:p>
                  <a:pPr>
                    <a:defRPr sz="900" b="0" i="0" u="none" strike="noStrike">
                      <a:solidFill>
                        <a:srgbClr val="FFFFFF"/>
                      </a:solidFill>
                      <a:latin typeface="Arial"/>
                    </a:defRPr>
                  </a:pPr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"/>
              <c:numFmt formatCode="General" sourceLinked="0"/>
              <c:spPr/>
              <c:txPr>
                <a:bodyPr/>
                <a:lstStyle/>
                <a:p>
                  <a:pPr>
                    <a:defRPr sz="900" b="0" i="0" u="none" strike="noStrike">
                      <a:solidFill>
                        <a:srgbClr val="FFFFFF"/>
                      </a:solidFill>
                      <a:latin typeface="Arial"/>
                    </a:defRPr>
                  </a:pPr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General" sourceLinked="0"/>
            <c:txPr>
              <a:bodyPr/>
              <a:lstStyle/>
              <a:p>
                <a:pPr>
                  <a:defRPr sz="1800" b="0" i="0" u="none" strike="noStrik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dLblPos val="ctr"/>
            <c:showLegendKey val="0"/>
            <c:showVal val="0"/>
            <c:showCatName val="1"/>
            <c:showSerName val="0"/>
            <c:showPercent val="1"/>
            <c:showBubbleSize val="0"/>
            <c:showLeaderLines val="0"/>
          </c:dLbls>
          <c:cat>
            <c:strRef>
              <c:f>Sheet1!$A$2:$A$9</c:f>
              <c:strCache>
                <c:ptCount val="8"/>
                <c:pt idx="0">
                  <c:v>Tanker</c:v>
                </c:pt>
                <c:pt idx="1">
                  <c:v>Other</c:v>
                </c:pt>
                <c:pt idx="2">
                  <c:v>Bulk Carrier</c:v>
                </c:pt>
                <c:pt idx="3">
                  <c:v>Container</c:v>
                </c:pt>
                <c:pt idx="4">
                  <c:v>Tug</c:v>
                </c:pt>
                <c:pt idx="5">
                  <c:v>Naval</c:v>
                </c:pt>
                <c:pt idx="6">
                  <c:v>Fishing</c:v>
                </c:pt>
                <c:pt idx="7">
                  <c:v>Ro-Ro</c:v>
                </c:pt>
              </c:strCache>
            </c:strRef>
          </c:cat>
          <c:val>
            <c:numRef>
              <c:f>Sheet1!$B$2:$B$9</c:f>
              <c:numCache>
                <c:ptCount val="8"/>
                <c:pt idx="0">
                  <c:v>112</c:v>
                </c:pt>
                <c:pt idx="1">
                  <c:v>122</c:v>
                </c:pt>
                <c:pt idx="2">
                  <c:v>108</c:v>
                </c:pt>
                <c:pt idx="3">
                  <c:v>37</c:v>
                </c:pt>
                <c:pt idx="4">
                  <c:v>22</c:v>
                </c:pt>
                <c:pt idx="5">
                  <c:v>1</c:v>
                </c:pt>
                <c:pt idx="6">
                  <c:v>2</c:v>
                </c:pt>
                <c:pt idx="7">
                  <c:v>12</c:v>
                </c:pt>
              </c:numCache>
            </c:numRef>
          </c:val>
        </c:ser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txPr>
        <a:bodyPr/>
        <a:lstStyle/>
        <a:p>
          <a:pPr>
            <a:defRPr sz="900">
              <a:solidFill>
                <a:srgbClr val="64748B"/>
              </a:solidFill>
            </a:defRPr>
          </a:pPr>
          <a:endParaRPr lang="en-US"/>
        </a:p>
      </c:txPr>
    </c:legend>
    <c:plotVisOnly val="1"/>
    <c:dispBlanksAs val="span"/>
  </c:chart>
  <c:spPr>
    <a:solidFill>
      <a:srgbClr val="FFFFFF"/>
    </a:solidFill>
    <a:ln>
      <a:noFill/>
    </a:ln>
    <a:effectLst/>
  </c:sp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title>
      <c:tx>
        <c:rich>
          <a:bodyPr/>
          <a:lstStyle/>
          <a:p>
            <a:pPr>
              <a:defRPr sz="1600" b="0" i="0" u="none" strike="noStrike">
                <a:solidFill>
                  <a:srgbClr val="1E293B"/>
                </a:solidFill>
                <a:latin typeface="Arial"/>
              </a:defRPr>
            </a:pPr>
            <a:r>
              <a:rPr sz="1600" b="0" i="0" u="none" strike="noStrike">
                <a:solidFill>
                  <a:srgbClr val="1E293B"/>
                </a:solidFill>
                <a:latin typeface="Arial"/>
              </a:rPr>
              <a:t>Count of Vessels</a:t>
            </a:r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Count of Vessels</c:v>
                </c:pt>
              </c:strCache>
            </c:strRef>
          </c:tx>
          <c:spPr>
            <a:solidFill>
              <a:srgbClr val="1C7293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700" u="none">
                    <a:solidFill>
                      <a:srgbClr val="1E293B"/>
                    </a:solidFill>
                    <a:latin typeface="Arial"/>
                  </a:defRPr>
                </a:pPr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Sheet1!$A$2:$A$20</c:f>
              <c:multiLvlStrCache>
                <c:ptCount val="19"/>
                <c:lvl>
                  <c:pt idx="0">
                    <c:v>21-05-2026</c:v>
                  </c:pt>
                  <c:pt idx="1">
                    <c:v>22-05-2026</c:v>
                  </c:pt>
                  <c:pt idx="2">
                    <c:v>23-05-2026</c:v>
                  </c:pt>
                  <c:pt idx="3">
                    <c:v>24-05-2026</c:v>
                  </c:pt>
                  <c:pt idx="4">
                    <c:v>25-05-2026</c:v>
                  </c:pt>
                  <c:pt idx="5">
                    <c:v>26-05-2026</c:v>
                  </c:pt>
                  <c:pt idx="6">
                    <c:v>27-05-2026</c:v>
                  </c:pt>
                  <c:pt idx="7">
                    <c:v>27-05-2026</c:v>
                  </c:pt>
                  <c:pt idx="8">
                    <c:v>28-05-2026</c:v>
                  </c:pt>
                  <c:pt idx="9">
                    <c:v>29-05-2026</c:v>
                  </c:pt>
                  <c:pt idx="10">
                    <c:v>01-06-2026</c:v>
                  </c:pt>
                  <c:pt idx="11">
                    <c:v>02-06-2026</c:v>
                  </c:pt>
                  <c:pt idx="12">
                    <c:v>03-06-2026</c:v>
                  </c:pt>
                  <c:pt idx="13">
                    <c:v>04-06-2026</c:v>
                  </c:pt>
                  <c:pt idx="14">
                    <c:v>05-06-2026</c:v>
                  </c:pt>
                  <c:pt idx="15">
                    <c:v>06-06-2026</c:v>
                  </c:pt>
                  <c:pt idx="16">
                    <c:v>07-06-2026</c:v>
                  </c:pt>
                  <c:pt idx="17">
                    <c:v>08-06-2026</c:v>
                  </c:pt>
                  <c:pt idx="18">
                    <c:v>09-06-2026</c:v>
                  </c:pt>
                </c:lvl>
              </c:multiLvlStrCache>
            </c:multiLvlStrRef>
          </c:cat>
          <c:val>
            <c:numRef>
              <c:f>Sheet1!$B$2:$B$20</c:f>
              <c:numCache>
                <c:formatCode>General</c:formatCode>
                <c:ptCount val="19"/>
                <c:pt idx="0">
                  <c:v>138</c:v>
                </c:pt>
                <c:pt idx="1">
                  <c:v>135</c:v>
                </c:pt>
                <c:pt idx="2">
                  <c:v>125</c:v>
                </c:pt>
                <c:pt idx="3">
                  <c:v>138</c:v>
                </c:pt>
                <c:pt idx="4">
                  <c:v>141</c:v>
                </c:pt>
                <c:pt idx="5">
                  <c:v>134</c:v>
                </c:pt>
                <c:pt idx="6">
                  <c:v>133</c:v>
                </c:pt>
                <c:pt idx="7">
                  <c:v>149</c:v>
                </c:pt>
                <c:pt idx="8">
                  <c:v>140</c:v>
                </c:pt>
                <c:pt idx="9">
                  <c:v>140</c:v>
                </c:pt>
                <c:pt idx="10">
                  <c:v>138</c:v>
                </c:pt>
                <c:pt idx="11">
                  <c:v>156</c:v>
                </c:pt>
                <c:pt idx="12">
                  <c:v>140</c:v>
                </c:pt>
                <c:pt idx="13">
                  <c:v>134</c:v>
                </c:pt>
                <c:pt idx="14">
                  <c:v>140</c:v>
                </c:pt>
                <c:pt idx="15">
                  <c:v>142</c:v>
                </c:pt>
                <c:pt idx="16">
                  <c:v>124</c:v>
                </c:pt>
                <c:pt idx="17">
                  <c:v>129</c:v>
                </c:pt>
                <c:pt idx="18">
                  <c:v>134</c:v>
                </c:pt>
              </c:numCache>
            </c:numRef>
          </c:val>
        </c:ser>
        <c:dLbls>
          <c:numFmt formatCode="#,##0" sourceLinked="0"/>
          <c:txPr>
            <a:bodyPr/>
            <a:lstStyle/>
            <a:p>
              <a:pPr>
                <a:defRPr b="0" i="0" strike="noStrike" sz="700" u="none">
                  <a:solidFill>
                    <a:srgbClr val="1E293B"/>
                  </a:solidFill>
                  <a:latin typeface="Arial"/>
                </a:defRPr>
              </a:pPr>
            </a:p>
          </c:txPr>
          <c:showLegendKey val="0"/>
          <c:showVal val="1"/>
          <c:showCatName val="0"/>
          <c:showSerName val="0"/>
          <c:showPercent val="0"/>
          <c:showBubbleSize val="0"/>
          <c:showLeaderLines val="0"/>
        </c:dLbls>
        <c:gapWidth val="150"/>
        <c:overlap val="0"/>
        <c:axId val="2094734554"/>
        <c:axId val="2094734552"/>
        <c:axId val="2094734556"/>
      </c:bar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 rot="2700000"/>
          <a:lstStyle/>
          <a:p>
            <a:pPr>
              <a:defRPr sz="900" b="0" i="0" u="none" strike="noStrike">
                <a:solidFill>
                  <a:srgbClr val="64748B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</c:scaling>
        <c:delete val="0"/>
        <c:axPos val="l"/>
        <c:majorGridlines>
          <c:spPr>
            <a:ln w="6350" cap="flat">
              <a:solidFill>
                <a:srgbClr val="E2E8F0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900" b="0" i="0" u="none" strike="noStrike">
                <a:solidFill>
                  <a:srgbClr val="64748B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span"/>
  </c:chart>
  <c:spPr>
    <a:solidFill>
      <a:srgbClr val="FFFFFF"/>
    </a:solidFill>
    <a:ln>
      <a:noFill/>
    </a:ln>
    <a:effectLst/>
  </c:sp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title>
      <c:tx>
        <c:rich>
          <a:bodyPr/>
          <a:lstStyle/>
          <a:p>
            <a:pPr>
              <a:defRPr sz="1600" b="0" i="0" u="none" strike="noStrike">
                <a:solidFill>
                  <a:srgbClr val="1E293B"/>
                </a:solidFill>
                <a:latin typeface="Arial"/>
              </a:defRPr>
            </a:pPr>
            <a:r>
              <a:rPr sz="1600" b="0" i="0" u="none" strike="noStrike">
                <a:solidFill>
                  <a:srgbClr val="1E293B"/>
                </a:solidFill>
                <a:latin typeface="Arial"/>
              </a:rPr>
              <a:t>Count of Vessel — Category</a:t>
            </a:r>
          </a:p>
        </c:rich>
      </c:tx>
      <c:layout/>
      <c:overlay val="0"/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Category</c:v>
                </c:pt>
              </c:strCache>
            </c:strRef>
          </c:tx>
          <c:spPr>
            <a:solidFill>
              <a:schemeClr val="accent1"/>
            </a:solidFill>
            <a:ln w="9525" cap="flat">
              <a:solidFill>
                <a:srgbClr val="F9F9F9"/>
              </a:solidFill>
              <a:prstDash val="solid"/>
              <a:round/>
            </a:ln>
            <a:effectLst/>
          </c:spPr>
          <c:dPt>
            <c:idx val="0"/>
            <c:bubble3D val="0"/>
            <c:spPr>
              <a:solidFill>
                <a:srgbClr val="1C7293"/>
              </a:solidFill>
              <a:effectLst/>
            </c:spPr>
          </c:dPt>
          <c:dPt>
            <c:idx val="1"/>
            <c:bubble3D val="0"/>
            <c:spPr>
              <a:solidFill>
                <a:srgbClr val="0B2440"/>
              </a:solidFill>
              <a:effectLst/>
            </c:spPr>
          </c:dPt>
          <c:dPt>
            <c:idx val="2"/>
            <c:bubble3D val="0"/>
            <c:spPr>
              <a:solidFill>
                <a:srgbClr val="9AC4D6"/>
              </a:solidFill>
              <a:effectLst/>
            </c:spPr>
          </c:dPt>
          <c:dPt>
            <c:idx val="3"/>
            <c:bubble3D val="0"/>
            <c:spPr>
              <a:solidFill>
                <a:srgbClr val="C44E4E"/>
              </a:solidFill>
              <a:effectLst/>
            </c:spPr>
          </c:dPt>
          <c:dPt>
            <c:idx val="4"/>
            <c:bubble3D val="0"/>
            <c:spPr>
              <a:solidFill>
                <a:srgbClr val="0F8B8D"/>
              </a:solidFill>
              <a:effectLst/>
            </c:spPr>
          </c:dPt>
          <c:dPt>
            <c:idx val="5"/>
            <c:bubble3D val="0"/>
            <c:spPr>
              <a:solidFill>
                <a:srgbClr val="E0A458"/>
              </a:solidFill>
              <a:effectLst/>
            </c:spPr>
          </c:dPt>
          <c:dLbls>
            <c:dLbl>
              <c:idx val="0"/>
              <c:numFmt formatCode="General" sourceLinked="0"/>
              <c:spPr/>
              <c:txPr>
                <a:bodyPr/>
                <a:lstStyle/>
                <a:p>
                  <a:pPr>
                    <a:defRPr sz="900" b="0" i="0" u="none" strike="noStrike">
                      <a:solidFill>
                        <a:srgbClr val="FFFFFF"/>
                      </a:solidFill>
                      <a:latin typeface="Arial"/>
                    </a:defRPr>
                  </a:pPr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numFmt formatCode="General" sourceLinked="0"/>
              <c:spPr/>
              <c:txPr>
                <a:bodyPr/>
                <a:lstStyle/>
                <a:p>
                  <a:pPr>
                    <a:defRPr sz="900" b="0" i="0" u="none" strike="noStrike">
                      <a:solidFill>
                        <a:srgbClr val="FFFFFF"/>
                      </a:solidFill>
                      <a:latin typeface="Arial"/>
                    </a:defRPr>
                  </a:pPr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numFmt formatCode="General" sourceLinked="0"/>
              <c:spPr/>
              <c:txPr>
                <a:bodyPr/>
                <a:lstStyle/>
                <a:p>
                  <a:pPr>
                    <a:defRPr sz="900" b="0" i="0" u="none" strike="noStrike">
                      <a:solidFill>
                        <a:srgbClr val="FFFFFF"/>
                      </a:solidFill>
                      <a:latin typeface="Arial"/>
                    </a:defRPr>
                  </a:pPr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numFmt formatCode="General" sourceLinked="0"/>
              <c:spPr/>
              <c:txPr>
                <a:bodyPr/>
                <a:lstStyle/>
                <a:p>
                  <a:pPr>
                    <a:defRPr sz="900" b="0" i="0" u="none" strike="noStrike">
                      <a:solidFill>
                        <a:srgbClr val="FFFFFF"/>
                      </a:solidFill>
                      <a:latin typeface="Arial"/>
                    </a:defRPr>
                  </a:pPr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numFmt formatCode="General" sourceLinked="0"/>
              <c:spPr/>
              <c:txPr>
                <a:bodyPr/>
                <a:lstStyle/>
                <a:p>
                  <a:pPr>
                    <a:defRPr sz="900" b="0" i="0" u="none" strike="noStrike">
                      <a:solidFill>
                        <a:srgbClr val="FFFFFF"/>
                      </a:solidFill>
                      <a:latin typeface="Arial"/>
                    </a:defRPr>
                  </a:pPr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numFmt formatCode="General" sourceLinked="0"/>
              <c:spPr/>
              <c:txPr>
                <a:bodyPr/>
                <a:lstStyle/>
                <a:p>
                  <a:pPr>
                    <a:defRPr sz="900" b="0" i="0" u="none" strike="noStrike">
                      <a:solidFill>
                        <a:srgbClr val="FFFFFF"/>
                      </a:solidFill>
                      <a:latin typeface="Arial"/>
                    </a:defRPr>
                  </a:pPr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General" sourceLinked="0"/>
            <c:txPr>
              <a:bodyPr/>
              <a:lstStyle/>
              <a:p>
                <a:pPr>
                  <a:defRPr sz="1800" b="0" i="0" u="none" strike="noStrik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dLblPos val="ctr"/>
            <c:showLegendKey val="0"/>
            <c:showVal val="0"/>
            <c:showCatName val="1"/>
            <c:showSerName val="0"/>
            <c:showPercent val="1"/>
            <c:showBubbleSize val="0"/>
            <c:showLeaderLines val="0"/>
          </c:dLbls>
          <c:cat>
            <c:strRef>
              <c:f>Sheet1!$A$2:$A$7</c:f>
              <c:strCache>
                <c:ptCount val="6"/>
                <c:pt idx="0">
                  <c:v>Tanker</c:v>
                </c:pt>
                <c:pt idx="1">
                  <c:v>Bulk Carrier</c:v>
                </c:pt>
                <c:pt idx="2">
                  <c:v>Container</c:v>
                </c:pt>
                <c:pt idx="3">
                  <c:v>Other</c:v>
                </c:pt>
                <c:pt idx="4">
                  <c:v>Tug</c:v>
                </c:pt>
                <c:pt idx="5">
                  <c:v>Ro-Ro</c:v>
                </c:pt>
              </c:strCache>
            </c:strRef>
          </c:cat>
          <c:val>
            <c:numRef>
              <c:f>Sheet1!$B$2:$B$7</c:f>
              <c:numCache>
                <c:ptCount val="6"/>
                <c:pt idx="0">
                  <c:v>35</c:v>
                </c:pt>
                <c:pt idx="1">
                  <c:v>36</c:v>
                </c:pt>
                <c:pt idx="2">
                  <c:v>11</c:v>
                </c:pt>
                <c:pt idx="3">
                  <c:v>37</c:v>
                </c:pt>
                <c:pt idx="4">
                  <c:v>12</c:v>
                </c:pt>
                <c:pt idx="5">
                  <c:v>3</c:v>
                </c:pt>
              </c:numCache>
            </c:numRef>
          </c:val>
        </c:ser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txPr>
        <a:bodyPr/>
        <a:lstStyle/>
        <a:p>
          <a:pPr>
            <a:defRPr sz="900">
              <a:solidFill>
                <a:srgbClr val="64748B"/>
              </a:solidFill>
            </a:defRPr>
          </a:pPr>
          <a:endParaRPr lang="en-US"/>
        </a:p>
      </c:txPr>
    </c:legend>
    <c:plotVisOnly val="1"/>
    <c:dispBlanksAs val="span"/>
  </c:chart>
  <c:spPr>
    <a:solidFill>
      <a:srgbClr val="FFFFFF"/>
    </a:solidFill>
    <a:ln>
      <a:noFill/>
    </a:ln>
    <a:effectLst/>
  </c:sp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title>
      <c:tx>
        <c:rich>
          <a:bodyPr/>
          <a:lstStyle/>
          <a:p>
            <a:pPr>
              <a:defRPr sz="1500" b="0" i="0" u="none" strike="noStrike">
                <a:solidFill>
                  <a:srgbClr val="1E293B"/>
                </a:solidFill>
                <a:latin typeface="Arial"/>
              </a:defRPr>
            </a:pPr>
            <a:r>
              <a:rPr sz="1500" b="0" i="0" u="none" strike="noStrike">
                <a:solidFill>
                  <a:srgbClr val="1E293B"/>
                </a:solidFill>
                <a:latin typeface="Arial"/>
              </a:rPr>
              <a:t>BEM Crossings by Day</a:t>
            </a:r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NB (→ Red Sea)</c:v>
                </c:pt>
              </c:strCache>
            </c:strRef>
          </c:tx>
          <c:spPr>
            <a:solidFill>
              <a:srgbClr val="2BB3C0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Sheet1!$A$2:$A$19</c:f>
              <c:multiLvlStrCache>
                <c:ptCount val="18"/>
                <c:lvl>
                  <c:pt idx="0">
                    <c:v>21-05-2026</c:v>
                  </c:pt>
                  <c:pt idx="1">
                    <c:v>22-05-2026</c:v>
                  </c:pt>
                  <c:pt idx="2">
                    <c:v>23-05-2026</c:v>
                  </c:pt>
                  <c:pt idx="3">
                    <c:v>24-05-2026</c:v>
                  </c:pt>
                  <c:pt idx="4">
                    <c:v>25-05-2026</c:v>
                  </c:pt>
                  <c:pt idx="5">
                    <c:v>26-05-2026</c:v>
                  </c:pt>
                  <c:pt idx="6">
                    <c:v>27-05-2026</c:v>
                  </c:pt>
                  <c:pt idx="7">
                    <c:v>28-05-2026</c:v>
                  </c:pt>
                  <c:pt idx="8">
                    <c:v>29-05-2026</c:v>
                  </c:pt>
                  <c:pt idx="9">
                    <c:v>01-06-2026</c:v>
                  </c:pt>
                  <c:pt idx="10">
                    <c:v>02-06-2026</c:v>
                  </c:pt>
                  <c:pt idx="11">
                    <c:v>03-06-2026</c:v>
                  </c:pt>
                  <c:pt idx="12">
                    <c:v>04-06-2026</c:v>
                  </c:pt>
                  <c:pt idx="13">
                    <c:v>05-06-2026</c:v>
                  </c:pt>
                  <c:pt idx="14">
                    <c:v>06-06-2026</c:v>
                  </c:pt>
                  <c:pt idx="15">
                    <c:v>07-06-2026</c:v>
                  </c:pt>
                  <c:pt idx="16">
                    <c:v>08-06-2026</c:v>
                  </c:pt>
                  <c:pt idx="17">
                    <c:v>09-06-2026</c:v>
                  </c:pt>
                </c:lvl>
              </c:multiLvlStrCache>
            </c:multiLvlStrRef>
          </c:cat>
          <c:val>
            <c:numRef>
              <c:f>Sheet1!$B$2:$B$19</c:f>
              <c:numCache>
                <c:formatCode>General</c:formatCode>
                <c:ptCount val="18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24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SB (→ Gulf of Aden)</c:v>
                </c:pt>
              </c:strCache>
            </c:strRef>
          </c:tx>
          <c:spPr>
            <a:solidFill>
              <a:srgbClr val="0B2440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Sheet1!$A$2:$A$19</c:f>
              <c:multiLvlStrCache>
                <c:ptCount val="18"/>
                <c:lvl>
                  <c:pt idx="0">
                    <c:v>21-05-2026</c:v>
                  </c:pt>
                  <c:pt idx="1">
                    <c:v>22-05-2026</c:v>
                  </c:pt>
                  <c:pt idx="2">
                    <c:v>23-05-2026</c:v>
                  </c:pt>
                  <c:pt idx="3">
                    <c:v>24-05-2026</c:v>
                  </c:pt>
                  <c:pt idx="4">
                    <c:v>25-05-2026</c:v>
                  </c:pt>
                  <c:pt idx="5">
                    <c:v>26-05-2026</c:v>
                  </c:pt>
                  <c:pt idx="6">
                    <c:v>27-05-2026</c:v>
                  </c:pt>
                  <c:pt idx="7">
                    <c:v>28-05-2026</c:v>
                  </c:pt>
                  <c:pt idx="8">
                    <c:v>29-05-2026</c:v>
                  </c:pt>
                  <c:pt idx="9">
                    <c:v>01-06-2026</c:v>
                  </c:pt>
                  <c:pt idx="10">
                    <c:v>02-06-2026</c:v>
                  </c:pt>
                  <c:pt idx="11">
                    <c:v>03-06-2026</c:v>
                  </c:pt>
                  <c:pt idx="12">
                    <c:v>04-06-2026</c:v>
                  </c:pt>
                  <c:pt idx="13">
                    <c:v>05-06-2026</c:v>
                  </c:pt>
                  <c:pt idx="14">
                    <c:v>06-06-2026</c:v>
                  </c:pt>
                  <c:pt idx="15">
                    <c:v>07-06-2026</c:v>
                  </c:pt>
                  <c:pt idx="16">
                    <c:v>08-06-2026</c:v>
                  </c:pt>
                  <c:pt idx="17">
                    <c:v>09-06-2026</c:v>
                  </c:pt>
                </c:lvl>
              </c:multiLvlStrCache>
            </c:multiLvlStrRef>
          </c:cat>
          <c:val>
            <c:numRef>
              <c:f>Sheet1!$C$2:$C$19</c:f>
              <c:numCache>
                <c:formatCode>General</c:formatCode>
                <c:ptCount val="18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31</c:v>
                </c:pt>
              </c:numCache>
            </c:numRef>
          </c:val>
        </c:ser>
        <c:dLbls>
          <c:numFmt formatCode="#,##0" sourceLinked="0"/>
          <c:txPr>
            <a:bodyPr/>
            <a:lstStyle/>
            <a:p>
              <a:pPr>
                <a:defRPr b="0" i="0" strike="noStrike" sz="1200" u="none">
                  <a:solidFill>
                    <a:srgbClr val="000000"/>
                  </a:solidFill>
                  <a:latin typeface="Arial"/>
                </a:defRPr>
              </a:pPr>
            </a:p>
          </c:txPr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gapWidth val="150"/>
        <c:overlap val="0"/>
        <c:axId val="2094734554"/>
        <c:axId val="2094734552"/>
        <c:axId val="2094734556"/>
      </c:bar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 rot="2700000"/>
          <a:lstStyle/>
          <a:p>
            <a:pPr>
              <a:defRPr sz="800" b="0" i="0" u="none" strike="noStrike">
                <a:solidFill>
                  <a:srgbClr val="64748B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</c:scaling>
        <c:delete val="0"/>
        <c:axPos val="l"/>
        <c:majorGridlines>
          <c:spPr>
            <a:ln w="6350" cap="flat">
              <a:solidFill>
                <a:srgbClr val="E2E8F0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900" b="0" i="0" u="none" strike="noStrike">
                <a:solidFill>
                  <a:srgbClr val="64748B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txPr>
        <a:bodyPr/>
        <a:lstStyle/>
        <a:p>
          <a:pPr>
            <a:defRPr sz="900">
              <a:solidFill>
                <a:srgbClr val="64748B"/>
              </a:solidFill>
            </a:defRPr>
          </a:pPr>
          <a:endParaRPr lang="en-US"/>
        </a:p>
      </c:txPr>
    </c:legend>
    <c:plotVisOnly val="1"/>
    <c:dispBlanksAs val="span"/>
  </c:chart>
  <c:spPr>
    <a:solidFill>
      <a:srgbClr val="FFFFFF"/>
    </a:solidFill>
    <a:ln>
      <a:noFill/>
    </a:ln>
    <a:effectLst/>
  </c:sp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title>
      <c:tx>
        <c:rich>
          <a:bodyPr/>
          <a:lstStyle/>
          <a:p>
            <a:pPr>
              <a:defRPr sz="1500" b="0" i="0" u="none" strike="noStrike">
                <a:solidFill>
                  <a:srgbClr val="1E293B"/>
                </a:solidFill>
                <a:latin typeface="Arial"/>
              </a:defRPr>
            </a:pPr>
            <a:r>
              <a:rPr sz="1500" b="0" i="0" u="none" strike="noStrike">
                <a:solidFill>
                  <a:srgbClr val="1E293B"/>
                </a:solidFill>
                <a:latin typeface="Arial"/>
              </a:rPr>
              <a:t>Service breakdown (this window)</a:t>
            </a:r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Crossings</c:v>
                </c:pt>
              </c:strCache>
            </c:strRef>
          </c:tx>
          <c:spPr>
            <a:solidFill>
              <a:srgbClr val="1C7293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000" u="none">
                    <a:solidFill>
                      <a:srgbClr val="1E293B"/>
                    </a:solidFill>
                    <a:latin typeface="Arial"/>
                  </a:defRPr>
                </a:pPr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Sheet1!$A$2:$A$3</c:f>
              <c:multiLvlStrCache>
                <c:ptCount val="2"/>
                <c:lvl>
                  <c:pt idx="0">
                    <c:v>REX2</c:v>
                  </c:pt>
                  <c:pt idx="1">
                    <c:v>BEX2</c:v>
                  </c:pt>
                </c:lvl>
              </c:multiLvlStrCache>
            </c:multiLvl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1</c:v>
                </c:pt>
                <c:pt idx="1">
                  <c:v>1</c:v>
                </c:pt>
              </c:numCache>
            </c:numRef>
          </c:val>
        </c:ser>
        <c:dLbls>
          <c:numFmt formatCode="#,##0" sourceLinked="0"/>
          <c:txPr>
            <a:bodyPr/>
            <a:lstStyle/>
            <a:p>
              <a:pPr>
                <a:defRPr b="0" i="0" strike="noStrike" sz="1000" u="none">
                  <a:solidFill>
                    <a:srgbClr val="1E293B"/>
                  </a:solidFill>
                  <a:latin typeface="Arial"/>
                </a:defRPr>
              </a:pPr>
            </a:p>
          </c:txPr>
          <c:showLegendKey val="0"/>
          <c:showVal val="1"/>
          <c:showCatName val="0"/>
          <c:showSerName val="0"/>
          <c:showPercent val="0"/>
          <c:showBubbleSize val="0"/>
          <c:showLeaderLines val="0"/>
        </c:dLbls>
        <c:gapWidth val="150"/>
        <c:overlap val="0"/>
        <c:axId val="2094734554"/>
        <c:axId val="2094734552"/>
        <c:axId val="2094734556"/>
      </c:bar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000" b="0" i="0" u="none" strike="noStrike">
                <a:solidFill>
                  <a:srgbClr val="64748B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  <c:min val="0"/>
        </c:scaling>
        <c:delete val="0"/>
        <c:axPos val="l"/>
        <c:majorGridlines>
          <c:spPr>
            <a:ln w="6350" cap="flat">
              <a:solidFill>
                <a:srgbClr val="E2E8F0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900" b="0" i="0" u="none" strike="noStrike">
                <a:solidFill>
                  <a:srgbClr val="64748B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span"/>
  </c:chart>
  <c:spPr>
    <a:solidFill>
      <a:srgbClr val="FFFFFF"/>
    </a:solidFill>
    <a:ln>
      <a:noFill/>
    </a:ln>
    <a:effectLst/>
  </c:sp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title>
      <c:tx>
        <c:rich>
          <a:bodyPr/>
          <a:lstStyle/>
          <a:p>
            <a:pPr>
              <a:defRPr sz="1500" b="0" i="0" u="none" strike="noStrike">
                <a:solidFill>
                  <a:srgbClr val="1E293B"/>
                </a:solidFill>
                <a:latin typeface="Arial"/>
              </a:defRPr>
            </a:pPr>
            <a:r>
              <a:rPr sz="1500" b="0" i="0" u="none" strike="noStrike">
                <a:solidFill>
                  <a:srgbClr val="1E293B"/>
                </a:solidFill>
                <a:latin typeface="Arial"/>
              </a:rPr>
              <a:t>Suez gate crossings by day</a:t>
            </a:r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NB (canal-bound)</c:v>
                </c:pt>
              </c:strCache>
            </c:strRef>
          </c:tx>
          <c:spPr>
            <a:solidFill>
              <a:srgbClr val="2BB3C0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Sheet1!$A$2:$A$19</c:f>
              <c:multiLvlStrCache>
                <c:ptCount val="18"/>
                <c:lvl>
                  <c:pt idx="0">
                    <c:v>21-05-2026</c:v>
                  </c:pt>
                  <c:pt idx="1">
                    <c:v>22-05-2026</c:v>
                  </c:pt>
                  <c:pt idx="2">
                    <c:v>23-05-2026</c:v>
                  </c:pt>
                  <c:pt idx="3">
                    <c:v>24-05-2026</c:v>
                  </c:pt>
                  <c:pt idx="4">
                    <c:v>25-05-2026</c:v>
                  </c:pt>
                  <c:pt idx="5">
                    <c:v>26-05-2026</c:v>
                  </c:pt>
                  <c:pt idx="6">
                    <c:v>27-05-2026</c:v>
                  </c:pt>
                  <c:pt idx="7">
                    <c:v>28-05-2026</c:v>
                  </c:pt>
                  <c:pt idx="8">
                    <c:v>29-05-2026</c:v>
                  </c:pt>
                  <c:pt idx="9">
                    <c:v>01-06-2026</c:v>
                  </c:pt>
                  <c:pt idx="10">
                    <c:v>02-06-2026</c:v>
                  </c:pt>
                  <c:pt idx="11">
                    <c:v>03-06-2026</c:v>
                  </c:pt>
                  <c:pt idx="12">
                    <c:v>04-06-2026</c:v>
                  </c:pt>
                  <c:pt idx="13">
                    <c:v>05-06-2026</c:v>
                  </c:pt>
                  <c:pt idx="14">
                    <c:v>06-06-2026</c:v>
                  </c:pt>
                  <c:pt idx="15">
                    <c:v>07-06-2026</c:v>
                  </c:pt>
                  <c:pt idx="16">
                    <c:v>08-06-2026</c:v>
                  </c:pt>
                  <c:pt idx="17">
                    <c:v>09-06-2026</c:v>
                  </c:pt>
                </c:lvl>
              </c:multiLvlStrCache>
            </c:multiLvlStrRef>
          </c:cat>
          <c:val>
            <c:numRef>
              <c:f>Sheet1!$B$2:$B$19</c:f>
              <c:numCache>
                <c:formatCode>General</c:formatCode>
                <c:ptCount val="18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SB (Red Sea-bound)</c:v>
                </c:pt>
              </c:strCache>
            </c:strRef>
          </c:tx>
          <c:spPr>
            <a:solidFill>
              <a:srgbClr val="0B2440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Sheet1!$A$2:$A$19</c:f>
              <c:multiLvlStrCache>
                <c:ptCount val="18"/>
                <c:lvl>
                  <c:pt idx="0">
                    <c:v>21-05-2026</c:v>
                  </c:pt>
                  <c:pt idx="1">
                    <c:v>22-05-2026</c:v>
                  </c:pt>
                  <c:pt idx="2">
                    <c:v>23-05-2026</c:v>
                  </c:pt>
                  <c:pt idx="3">
                    <c:v>24-05-2026</c:v>
                  </c:pt>
                  <c:pt idx="4">
                    <c:v>25-05-2026</c:v>
                  </c:pt>
                  <c:pt idx="5">
                    <c:v>26-05-2026</c:v>
                  </c:pt>
                  <c:pt idx="6">
                    <c:v>27-05-2026</c:v>
                  </c:pt>
                  <c:pt idx="7">
                    <c:v>28-05-2026</c:v>
                  </c:pt>
                  <c:pt idx="8">
                    <c:v>29-05-2026</c:v>
                  </c:pt>
                  <c:pt idx="9">
                    <c:v>01-06-2026</c:v>
                  </c:pt>
                  <c:pt idx="10">
                    <c:v>02-06-2026</c:v>
                  </c:pt>
                  <c:pt idx="11">
                    <c:v>03-06-2026</c:v>
                  </c:pt>
                  <c:pt idx="12">
                    <c:v>04-06-2026</c:v>
                  </c:pt>
                  <c:pt idx="13">
                    <c:v>05-06-2026</c:v>
                  </c:pt>
                  <c:pt idx="14">
                    <c:v>06-06-2026</c:v>
                  </c:pt>
                  <c:pt idx="15">
                    <c:v>07-06-2026</c:v>
                  </c:pt>
                  <c:pt idx="16">
                    <c:v>08-06-2026</c:v>
                  </c:pt>
                  <c:pt idx="17">
                    <c:v>09-06-2026</c:v>
                  </c:pt>
                </c:lvl>
              </c:multiLvlStrCache>
            </c:multiLvlStrRef>
          </c:cat>
          <c:val>
            <c:numRef>
              <c:f>Sheet1!$C$2:$C$19</c:f>
              <c:numCache>
                <c:formatCode>General</c:formatCode>
                <c:ptCount val="18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</c:numCache>
            </c:numRef>
          </c:val>
        </c:ser>
        <c:dLbls>
          <c:numFmt formatCode="#,##0" sourceLinked="0"/>
          <c:txPr>
            <a:bodyPr/>
            <a:lstStyle/>
            <a:p>
              <a:pPr>
                <a:defRPr b="0" i="0" strike="noStrike" sz="1200" u="none">
                  <a:solidFill>
                    <a:srgbClr val="000000"/>
                  </a:solidFill>
                  <a:latin typeface="Arial"/>
                </a:defRPr>
              </a:pPr>
            </a:p>
          </c:txPr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gapWidth val="150"/>
        <c:overlap val="0"/>
        <c:axId val="2094734554"/>
        <c:axId val="2094734552"/>
        <c:axId val="2094734556"/>
      </c:bar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 rot="2700000"/>
          <a:lstStyle/>
          <a:p>
            <a:pPr>
              <a:defRPr sz="800" b="0" i="0" u="none" strike="noStrike">
                <a:solidFill>
                  <a:srgbClr val="64748B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</c:scaling>
        <c:delete val="0"/>
        <c:axPos val="l"/>
        <c:majorGridlines>
          <c:spPr>
            <a:ln w="6350" cap="flat">
              <a:solidFill>
                <a:srgbClr val="E2E8F0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900" b="0" i="0" u="none" strike="noStrike">
                <a:solidFill>
                  <a:srgbClr val="64748B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txPr>
        <a:bodyPr/>
        <a:lstStyle/>
        <a:p>
          <a:pPr>
            <a:defRPr sz="900">
              <a:solidFill>
                <a:srgbClr val="64748B"/>
              </a:solidFill>
            </a:defRPr>
          </a:pPr>
          <a:endParaRPr lang="en-US"/>
        </a:p>
      </c:txPr>
    </c:legend>
    <c:plotVisOnly val="1"/>
    <c:dispBlanksAs val="span"/>
  </c:chart>
  <c:spPr>
    <a:solidFill>
      <a:srgbClr val="FFFFFF"/>
    </a:solidFill>
    <a:ln>
      <a:noFill/>
    </a:ln>
    <a:effectLst/>
  </c:sp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chart" Target="/ppt/charts/chart1.xml"/><Relationship Id="rId2" Type="http://schemas.openxmlformats.org/officeDocument/2006/relationships/chart" Target="/ppt/charts/chart2.xml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chart" Target="/ppt/charts/chart3.xml"/><Relationship Id="rId2" Type="http://schemas.openxmlformats.org/officeDocument/2006/relationships/chart" Target="/ppt/charts/chart4.xml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chart" Target="/ppt/charts/chart5.xm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chart" Target="/ppt/charts/chart6.xm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chart" Target="/ppt/charts/chart7.xm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B244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1645920"/>
            <a:ext cx="12161520" cy="2377440"/>
          </a:xfrm>
          <a:prstGeom prst="rect">
            <a:avLst/>
          </a:prstGeom>
          <a:solidFill>
            <a:srgbClr val="1C7293"/>
          </a:solidFill>
          <a:ln/>
        </p:spPr>
      </p:sp>
      <p:sp>
        <p:nvSpPr>
          <p:cNvPr id="3" name="Text 1"/>
          <p:cNvSpPr/>
          <p:nvPr/>
        </p:nvSpPr>
        <p:spPr>
          <a:xfrm>
            <a:off x="640080" y="1783080"/>
            <a:ext cx="108813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5400" b="1" spc="200" kern="0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BAB EL-MANDEB</a:t>
            </a:r>
            <a:endParaRPr lang="en-US" sz="5400" dirty="0"/>
          </a:p>
        </p:txBody>
      </p:sp>
      <p:sp>
        <p:nvSpPr>
          <p:cNvPr id="4" name="Text 2"/>
          <p:cNvSpPr/>
          <p:nvPr/>
        </p:nvSpPr>
        <p:spPr>
          <a:xfrm>
            <a:off x="658368" y="2788920"/>
            <a:ext cx="1088136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400" dirty="0">
                <a:solidFill>
                  <a:srgbClr val="E8F1F5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Transit Monitor  ·  Latest snapshot · 09 Jun 2026 07:20 UTC Intelligence Report</a:t>
            </a:r>
            <a:endParaRPr lang="en-US" sz="2400" dirty="0"/>
          </a:p>
        </p:txBody>
      </p:sp>
      <p:sp>
        <p:nvSpPr>
          <p:cNvPr id="5" name="Shape 3"/>
          <p:cNvSpPr/>
          <p:nvPr/>
        </p:nvSpPr>
        <p:spPr>
          <a:xfrm>
            <a:off x="640080" y="4297680"/>
            <a:ext cx="4754880" cy="640080"/>
          </a:xfrm>
          <a:prstGeom prst="roundRect">
            <a:avLst>
              <a:gd name="adj" fmla="val 11429"/>
            </a:avLst>
          </a:prstGeom>
          <a:solidFill>
            <a:srgbClr val="FFFFFF"/>
          </a:solidFill>
          <a:ln/>
        </p:spPr>
      </p:sp>
      <p:sp>
        <p:nvSpPr>
          <p:cNvPr id="6" name="Text 4"/>
          <p:cNvSpPr/>
          <p:nvPr/>
        </p:nvSpPr>
        <p:spPr>
          <a:xfrm>
            <a:off x="640080" y="4297680"/>
            <a:ext cx="47548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0B2440"/>
                </a:solidFill>
              </a:rPr>
              <a:t>09 Jun 2026  —  09 Jun 2026</a:t>
            </a:r>
            <a:endParaRPr lang="en-US" sz="1800" dirty="0"/>
          </a:p>
        </p:txBody>
      </p:sp>
      <p:sp>
        <p:nvSpPr>
          <p:cNvPr id="7" name="Text 5"/>
          <p:cNvSpPr/>
          <p:nvPr/>
        </p:nvSpPr>
        <p:spPr>
          <a:xfrm>
            <a:off x="640080" y="5166360"/>
            <a:ext cx="260604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4600" b="1" dirty="0">
                <a:solidFill>
                  <a:srgbClr val="9AC4D6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55</a:t>
            </a:r>
            <a:endParaRPr lang="en-US" sz="4600" dirty="0"/>
          </a:p>
        </p:txBody>
      </p:sp>
      <p:sp>
        <p:nvSpPr>
          <p:cNvPr id="8" name="Text 6"/>
          <p:cNvSpPr/>
          <p:nvPr/>
        </p:nvSpPr>
        <p:spPr>
          <a:xfrm>
            <a:off x="640080" y="5989320"/>
            <a:ext cx="26060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200" spc="100" kern="0" dirty="0">
                <a:solidFill>
                  <a:srgbClr val="C9D9E2"/>
                </a:solidFill>
              </a:rPr>
              <a:t>BEM CROSSINGS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3474720" y="5166360"/>
            <a:ext cx="260604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4600" b="1" dirty="0">
                <a:solidFill>
                  <a:srgbClr val="9AC4D6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24</a:t>
            </a:r>
            <a:endParaRPr lang="en-US" sz="4600" dirty="0"/>
          </a:p>
        </p:txBody>
      </p:sp>
      <p:sp>
        <p:nvSpPr>
          <p:cNvPr id="10" name="Text 8"/>
          <p:cNvSpPr/>
          <p:nvPr/>
        </p:nvSpPr>
        <p:spPr>
          <a:xfrm>
            <a:off x="3474720" y="5989320"/>
            <a:ext cx="26060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200" spc="100" kern="0" dirty="0">
                <a:solidFill>
                  <a:srgbClr val="C9D9E2"/>
                </a:solidFill>
              </a:rPr>
              <a:t>NORTHBOUND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6309360" y="5166360"/>
            <a:ext cx="260604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4600" b="1" dirty="0">
                <a:solidFill>
                  <a:srgbClr val="9AC4D6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31</a:t>
            </a:r>
            <a:endParaRPr lang="en-US" sz="4600" dirty="0"/>
          </a:p>
        </p:txBody>
      </p:sp>
      <p:sp>
        <p:nvSpPr>
          <p:cNvPr id="12" name="Text 10"/>
          <p:cNvSpPr/>
          <p:nvPr/>
        </p:nvSpPr>
        <p:spPr>
          <a:xfrm>
            <a:off x="6309360" y="5989320"/>
            <a:ext cx="26060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200" spc="100" kern="0" dirty="0">
                <a:solidFill>
                  <a:srgbClr val="C9D9E2"/>
                </a:solidFill>
              </a:rPr>
              <a:t>SOUTHBOUND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9144000" y="5166360"/>
            <a:ext cx="260604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4600" b="1" dirty="0">
                <a:solidFill>
                  <a:srgbClr val="9AC4D6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416</a:t>
            </a:r>
            <a:endParaRPr lang="en-US" sz="4600" dirty="0"/>
          </a:p>
        </p:txBody>
      </p:sp>
      <p:sp>
        <p:nvSpPr>
          <p:cNvPr id="14" name="Text 12"/>
          <p:cNvSpPr/>
          <p:nvPr/>
        </p:nvSpPr>
        <p:spPr>
          <a:xfrm>
            <a:off x="9144000" y="5989320"/>
            <a:ext cx="26060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200" spc="100" kern="0" dirty="0">
                <a:solidFill>
                  <a:srgbClr val="C9D9E2"/>
                </a:solidFill>
              </a:rPr>
              <a:t>VESSELS IN JWCLA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658368" y="502920"/>
            <a:ext cx="108813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9FB6C4"/>
                </a:solidFill>
              </a:rPr>
              <a:t>Generated automatically from a single daily AIS position dump.  Crossing line drawn across the Perim/Mayyun narrows (~12.6° N).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4F1E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485986" cy="868680"/>
          </a:xfrm>
          <a:prstGeom prst="rect">
            <a:avLst/>
          </a:prstGeom>
          <a:solidFill>
            <a:srgbClr val="1C7293"/>
          </a:solidFill>
          <a:ln/>
        </p:spPr>
      </p:sp>
      <p:sp>
        <p:nvSpPr>
          <p:cNvPr id="3" name="Shape 1"/>
          <p:cNvSpPr/>
          <p:nvPr/>
        </p:nvSpPr>
        <p:spPr>
          <a:xfrm flipV="1">
            <a:off x="9485986" y="0"/>
            <a:ext cx="868680" cy="868680"/>
          </a:xfrm>
          <a:prstGeom prst="rtTriangle">
            <a:avLst/>
          </a:prstGeom>
          <a:solidFill>
            <a:srgbClr val="1C7293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0"/>
            <a:ext cx="8937346" cy="868680"/>
          </a:xfrm>
          <a:prstGeom prst="rect">
            <a:avLst/>
          </a:prstGeom>
          <a:noFill/>
          <a:ln/>
        </p:spPr>
        <p:txBody>
          <a:bodyPr wrap="none" rtlCol="0" anchor="ctr">
            <a:normAutofit/>
          </a:bodyPr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Vessel List — JWC Listed Area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182880" y="640080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4748B"/>
                </a:solidFill>
              </a:rPr>
              <a:t>2</a:t>
            </a:r>
            <a:endParaRPr lang="en-US" sz="1100" dirty="0"/>
          </a:p>
        </p:txBody>
      </p:sp>
      <p:sp>
        <p:nvSpPr>
          <p:cNvPr id="6" name="Text 4"/>
          <p:cNvSpPr/>
          <p:nvPr/>
        </p:nvSpPr>
        <p:spPr>
          <a:xfrm>
            <a:off x="182880" y="6565392"/>
            <a:ext cx="64008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voyageexecution.com  ·  Bab el-Mandeb Transit Monitor</a:t>
            </a:r>
            <a:endParaRPr lang="en-US" sz="900" dirty="0"/>
          </a:p>
        </p:txBody>
      </p:sp>
      <p:sp>
        <p:nvSpPr>
          <p:cNvPr id="7" name="Shape 5"/>
          <p:cNvSpPr/>
          <p:nvPr/>
        </p:nvSpPr>
        <p:spPr>
          <a:xfrm>
            <a:off x="365760" y="1143000"/>
            <a:ext cx="6583680" cy="493776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88900" dist="25400" dir="8100000">
              <a:srgbClr val="000000">
                <a:alpha val="10000"/>
              </a:srgbClr>
            </a:outerShdw>
          </a:effectLst>
        </p:spPr>
      </p:sp>
      <p:graphicFrame>
        <p:nvGraphicFramePr>
          <p:cNvPr id="8" name="Chart 0" descr=""/>
          <p:cNvGraphicFramePr/>
          <p:nvPr/>
        </p:nvGraphicFramePr>
        <p:xfrm>
          <a:off x="548640" y="1325880"/>
          <a:ext cx="6217920" cy="457200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  <p:sp>
        <p:nvSpPr>
          <p:cNvPr id="9" name="Shape 6"/>
          <p:cNvSpPr/>
          <p:nvPr/>
        </p:nvSpPr>
        <p:spPr>
          <a:xfrm>
            <a:off x="7178040" y="1143000"/>
            <a:ext cx="4617720" cy="493776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88900" dist="25400" dir="8100000">
              <a:srgbClr val="000000">
                <a:alpha val="10000"/>
              </a:srgbClr>
            </a:outerShdw>
          </a:effectLst>
        </p:spPr>
      </p:sp>
      <p:graphicFrame>
        <p:nvGraphicFramePr>
          <p:cNvPr id="10" name="Chart 1" descr=""/>
          <p:cNvGraphicFramePr/>
          <p:nvPr/>
        </p:nvGraphicFramePr>
        <p:xfrm>
          <a:off x="7315200" y="1417320"/>
          <a:ext cx="4343400" cy="448056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2"/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4F1E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485986" cy="868680"/>
          </a:xfrm>
          <a:prstGeom prst="rect">
            <a:avLst/>
          </a:prstGeom>
          <a:solidFill>
            <a:srgbClr val="1C7293"/>
          </a:solidFill>
          <a:ln/>
        </p:spPr>
      </p:sp>
      <p:sp>
        <p:nvSpPr>
          <p:cNvPr id="3" name="Shape 1"/>
          <p:cNvSpPr/>
          <p:nvPr/>
        </p:nvSpPr>
        <p:spPr>
          <a:xfrm flipV="1">
            <a:off x="9485986" y="0"/>
            <a:ext cx="868680" cy="868680"/>
          </a:xfrm>
          <a:prstGeom prst="rtTriangle">
            <a:avLst/>
          </a:prstGeom>
          <a:solidFill>
            <a:srgbClr val="1C7293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0"/>
            <a:ext cx="8937346" cy="868680"/>
          </a:xfrm>
          <a:prstGeom prst="rect">
            <a:avLst/>
          </a:prstGeom>
          <a:noFill/>
          <a:ln/>
        </p:spPr>
        <p:txBody>
          <a:bodyPr wrap="none" rtlCol="0" anchor="ctr">
            <a:normAutofit/>
          </a:bodyPr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Vessel List — 18° N to Bab el-Mandeb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182880" y="640080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4748B"/>
                </a:solidFill>
              </a:rPr>
              <a:t>3</a:t>
            </a:r>
            <a:endParaRPr lang="en-US" sz="1100" dirty="0"/>
          </a:p>
        </p:txBody>
      </p:sp>
      <p:sp>
        <p:nvSpPr>
          <p:cNvPr id="6" name="Text 4"/>
          <p:cNvSpPr/>
          <p:nvPr/>
        </p:nvSpPr>
        <p:spPr>
          <a:xfrm>
            <a:off x="182880" y="6565392"/>
            <a:ext cx="64008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voyageexecution.com  ·  Bab el-Mandeb Transit Monitor</a:t>
            </a:r>
            <a:endParaRPr lang="en-US" sz="900" dirty="0"/>
          </a:p>
        </p:txBody>
      </p:sp>
      <p:sp>
        <p:nvSpPr>
          <p:cNvPr id="7" name="Shape 5"/>
          <p:cNvSpPr/>
          <p:nvPr/>
        </p:nvSpPr>
        <p:spPr>
          <a:xfrm>
            <a:off x="365760" y="1143000"/>
            <a:ext cx="6583680" cy="493776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88900" dist="25400" dir="8100000">
              <a:srgbClr val="000000">
                <a:alpha val="10000"/>
              </a:srgbClr>
            </a:outerShdw>
          </a:effectLst>
        </p:spPr>
      </p:sp>
      <p:graphicFrame>
        <p:nvGraphicFramePr>
          <p:cNvPr id="8" name="Chart 0" descr=""/>
          <p:cNvGraphicFramePr/>
          <p:nvPr/>
        </p:nvGraphicFramePr>
        <p:xfrm>
          <a:off x="548640" y="1325880"/>
          <a:ext cx="6217920" cy="457200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  <p:sp>
        <p:nvSpPr>
          <p:cNvPr id="9" name="Shape 6"/>
          <p:cNvSpPr/>
          <p:nvPr/>
        </p:nvSpPr>
        <p:spPr>
          <a:xfrm>
            <a:off x="7178040" y="1143000"/>
            <a:ext cx="4617720" cy="493776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88900" dist="25400" dir="8100000">
              <a:srgbClr val="000000">
                <a:alpha val="10000"/>
              </a:srgbClr>
            </a:outerShdw>
          </a:effectLst>
        </p:spPr>
      </p:sp>
      <p:graphicFrame>
        <p:nvGraphicFramePr>
          <p:cNvPr id="10" name="Chart 1" descr=""/>
          <p:cNvGraphicFramePr/>
          <p:nvPr/>
        </p:nvGraphicFramePr>
        <p:xfrm>
          <a:off x="7315200" y="1417320"/>
          <a:ext cx="4343400" cy="448056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2"/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4F1E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485986" cy="868680"/>
          </a:xfrm>
          <a:prstGeom prst="rect">
            <a:avLst/>
          </a:prstGeom>
          <a:solidFill>
            <a:srgbClr val="1C7293"/>
          </a:solidFill>
          <a:ln/>
        </p:spPr>
      </p:sp>
      <p:sp>
        <p:nvSpPr>
          <p:cNvPr id="3" name="Shape 1"/>
          <p:cNvSpPr/>
          <p:nvPr/>
        </p:nvSpPr>
        <p:spPr>
          <a:xfrm flipV="1">
            <a:off x="9485986" y="0"/>
            <a:ext cx="868680" cy="868680"/>
          </a:xfrm>
          <a:prstGeom prst="rtTriangle">
            <a:avLst/>
          </a:prstGeom>
          <a:solidFill>
            <a:srgbClr val="1C7293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0"/>
            <a:ext cx="8937346" cy="868680"/>
          </a:xfrm>
          <a:prstGeom prst="rect">
            <a:avLst/>
          </a:prstGeom>
          <a:noFill/>
          <a:ln/>
        </p:spPr>
        <p:txBody>
          <a:bodyPr wrap="none" rtlCol="0" anchor="ctr">
            <a:normAutofit/>
          </a:bodyPr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Maersk Competitors — Activity Overview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182880" y="640080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4748B"/>
                </a:solidFill>
              </a:rPr>
              <a:t>4</a:t>
            </a:r>
            <a:endParaRPr lang="en-US" sz="1100" dirty="0"/>
          </a:p>
        </p:txBody>
      </p:sp>
      <p:sp>
        <p:nvSpPr>
          <p:cNvPr id="6" name="Text 4"/>
          <p:cNvSpPr/>
          <p:nvPr/>
        </p:nvSpPr>
        <p:spPr>
          <a:xfrm>
            <a:off x="182880" y="6565392"/>
            <a:ext cx="64008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voyageexecution.com  ·  Bab el-Mandeb Transit Monitor</a:t>
            </a:r>
            <a:endParaRPr lang="en-US" sz="9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365760" y="1143000"/>
          <a:ext cx="11430000" cy="914400"/>
        </p:xfrm>
        <a:graphic>
          <a:graphicData uri="http://schemas.openxmlformats.org/drawingml/2006/table">
            <a:tbl>
              <a:tblPr/>
              <a:tblGrid>
                <a:gridCol w="2286000"/>
                <a:gridCol w="1078992"/>
                <a:gridCol w="1078992"/>
                <a:gridCol w="1078992"/>
                <a:gridCol w="1078992"/>
                <a:gridCol w="1051560"/>
                <a:gridCol w="1051560"/>
                <a:gridCol w="1051560"/>
                <a:gridCol w="1051560"/>
              </a:tblGrid>
              <a:tr h="365760">
                <a:tc rowSpan="2"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</a:rPr>
                        <a:t>Competition Overview</a:t>
                      </a:r>
                      <a:endParaRPr lang="en-US" sz="12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2440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b="1" dirty="0">
                          <a:solidFill>
                            <a:srgbClr val="0B2440"/>
                          </a:solidFill>
                        </a:rPr>
                        <a:t>Routings</a:t>
                      </a:r>
                      <a:endParaRPr lang="en-US" sz="12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7EE"/>
                    </a:solidFill>
                  </a:tcPr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gridSpan="4"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b="1" dirty="0">
                          <a:solidFill>
                            <a:srgbClr val="0B2440"/>
                          </a:solidFill>
                        </a:rPr>
                        <a:t>Port Calls</a:t>
                      </a:r>
                      <a:endParaRPr lang="en-US" sz="12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7EE"/>
                    </a:solidFill>
                  </a:tcPr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</a:tr>
              <a:tr h="365760">
                <a:tc vMerge="1">
                  <a:tcPr/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0B2440"/>
                          </a:solidFill>
                        </a:rPr>
                        <a:t>BAM Crossings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F2F5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0B2440"/>
                          </a:solidFill>
                        </a:rPr>
                        <a:t>Red Sea Transits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F2F5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0B2440"/>
                          </a:solidFill>
                        </a:rPr>
                        <a:t>Strait of Hormuz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F2F5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0B2440"/>
                          </a:solidFill>
                        </a:rPr>
                        <a:t>Gulf of Aden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F2F5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0B2440"/>
                          </a:solidFill>
                        </a:rPr>
                        <a:t>Djibouti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F2F5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0B2440"/>
                          </a:solidFill>
                        </a:rPr>
                        <a:t>Berbera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F2F5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0B2440"/>
                          </a:solidFill>
                        </a:rPr>
                        <a:t>Salalah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F2F5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0B2440"/>
                          </a:solidFill>
                        </a:rPr>
                        <a:t>Jeddah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F2F5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1E293B"/>
                          </a:solidFill>
                        </a:rPr>
                        <a:t>Maersk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1E293B"/>
                          </a:solidFill>
                        </a:rPr>
                        <a:t>1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3EEF3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1E293B"/>
                          </a:solidFill>
                        </a:rPr>
                        <a:t>1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3EEF3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</a:rPr>
                        <a:t>1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2440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1E293B"/>
                          </a:solidFill>
                        </a:rPr>
                        <a:t>MSC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1E293B"/>
                          </a:solidFill>
                        </a:rPr>
                        <a:t>1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3EEF3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</a:rPr>
                        <a:t>1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2440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1E293B"/>
                          </a:solidFill>
                        </a:rPr>
                        <a:t>CMA CGM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1E293B"/>
                          </a:solidFill>
                        </a:rPr>
                        <a:t>3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3EEF3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1E293B"/>
                          </a:solidFill>
                        </a:rPr>
                        <a:t>3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3EEF3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</a:rPr>
                        <a:t>1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2440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1E293B"/>
                          </a:solidFill>
                        </a:rPr>
                        <a:t>Hapag-Lloyd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</a:rPr>
                        <a:t>2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2440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1E293B"/>
                          </a:solidFill>
                        </a:rPr>
                        <a:t>COSCO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1E293B"/>
                          </a:solidFill>
                        </a:rPr>
                        <a:t>Evergreen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1E293B"/>
                          </a:solidFill>
                        </a:rPr>
                        <a:t>Ocean Network Express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1E293B"/>
                          </a:solidFill>
                        </a:rPr>
                        <a:t>Wan Hai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1E293B"/>
                          </a:solidFill>
                        </a:rPr>
                        <a:t>1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3EEF3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1E293B"/>
                          </a:solidFill>
                        </a:rPr>
                        <a:t>1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3EEF3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</a:rPr>
                        <a:t>1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2440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1E293B"/>
                          </a:solidFill>
                        </a:rPr>
                        <a:t>PIL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1E293B"/>
                          </a:solidFill>
                        </a:rPr>
                        <a:t>1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3EEF3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1E293B"/>
                          </a:solidFill>
                        </a:rPr>
                        <a:t>4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3EEF3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</a:rPr>
                        <a:t>2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2440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1E293B"/>
                          </a:solidFill>
                        </a:rPr>
                        <a:t>MSC Messina Lines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1E293B"/>
                          </a:solidFill>
                        </a:rPr>
                        <a:t>X-Press Feeders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1E293B"/>
                          </a:solidFill>
                        </a:rPr>
                        <a:t>1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3EEF3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1E293B"/>
                          </a:solidFill>
                        </a:rPr>
                        <a:t>1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3EEF3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</a:tr>
            </a:tbl>
          </a:graphicData>
        </a:graphic>
      </p:graphicFrame>
      <p:sp>
        <p:nvSpPr>
          <p:cNvPr id="8" name="Text 5"/>
          <p:cNvSpPr/>
          <p:nvPr/>
        </p:nvSpPr>
        <p:spPr>
          <a:xfrm>
            <a:off x="365760" y="6172200"/>
            <a:ext cx="11430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i="1" dirty="0">
                <a:solidFill>
                  <a:srgbClr val="64748B"/>
                </a:solidFill>
              </a:rPr>
              <a:t>Routings are counted from gate crossings over the report window. Port Calls are geofenced — a vessel inside a port-anchorage zone counts as in that port. Operator matching is by vessel-name prefix.</a:t>
            </a:r>
            <a:endParaRPr lang="en-US" sz="95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4F1E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485986" cy="868680"/>
          </a:xfrm>
          <a:prstGeom prst="rect">
            <a:avLst/>
          </a:prstGeom>
          <a:solidFill>
            <a:srgbClr val="1C7293"/>
          </a:solidFill>
          <a:ln/>
        </p:spPr>
      </p:sp>
      <p:sp>
        <p:nvSpPr>
          <p:cNvPr id="3" name="Shape 1"/>
          <p:cNvSpPr/>
          <p:nvPr/>
        </p:nvSpPr>
        <p:spPr>
          <a:xfrm flipV="1">
            <a:off x="9485986" y="0"/>
            <a:ext cx="868680" cy="868680"/>
          </a:xfrm>
          <a:prstGeom prst="rtTriangle">
            <a:avLst/>
          </a:prstGeom>
          <a:solidFill>
            <a:srgbClr val="1C7293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0"/>
            <a:ext cx="8937346" cy="868680"/>
          </a:xfrm>
          <a:prstGeom prst="rect">
            <a:avLst/>
          </a:prstGeom>
          <a:noFill/>
          <a:ln/>
        </p:spPr>
        <p:txBody>
          <a:bodyPr wrap="none" rtlCol="0" anchor="ctr">
            <a:normAutofit/>
          </a:bodyPr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Vessels Observed Crossing Bab el-Mandeb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182880" y="640080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4748B"/>
                </a:solidFill>
              </a:rPr>
              <a:t>5</a:t>
            </a:r>
            <a:endParaRPr lang="en-US" sz="1100" dirty="0"/>
          </a:p>
        </p:txBody>
      </p:sp>
      <p:sp>
        <p:nvSpPr>
          <p:cNvPr id="6" name="Text 4"/>
          <p:cNvSpPr/>
          <p:nvPr/>
        </p:nvSpPr>
        <p:spPr>
          <a:xfrm>
            <a:off x="182880" y="6565392"/>
            <a:ext cx="64008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voyageexecution.com  ·  Bab el-Mandeb Transit Monitor</a:t>
            </a:r>
            <a:endParaRPr lang="en-US" sz="900" dirty="0"/>
          </a:p>
        </p:txBody>
      </p:sp>
      <p:sp>
        <p:nvSpPr>
          <p:cNvPr id="7" name="Shape 5"/>
          <p:cNvSpPr/>
          <p:nvPr/>
        </p:nvSpPr>
        <p:spPr>
          <a:xfrm>
            <a:off x="365760" y="1143000"/>
            <a:ext cx="5486400" cy="493776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88900" dist="25400" dir="8100000">
              <a:srgbClr val="000000">
                <a:alpha val="10000"/>
              </a:srgbClr>
            </a:outerShdw>
          </a:effectLst>
        </p:spPr>
      </p:sp>
      <p:graphicFrame>
        <p:nvGraphicFramePr>
          <p:cNvPr id="8" name="Chart 0" descr=""/>
          <p:cNvGraphicFramePr/>
          <p:nvPr/>
        </p:nvGraphicFramePr>
        <p:xfrm>
          <a:off x="502920" y="1325880"/>
          <a:ext cx="5212080" cy="457200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  <p:sp>
        <p:nvSpPr>
          <p:cNvPr id="9" name="Shape 6"/>
          <p:cNvSpPr/>
          <p:nvPr/>
        </p:nvSpPr>
        <p:spPr>
          <a:xfrm>
            <a:off x="6080760" y="1143000"/>
            <a:ext cx="5715000" cy="493776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88900" dist="25400" dir="8100000">
              <a:srgbClr val="000000">
                <a:alpha val="10000"/>
              </a:srgbClr>
            </a:outerShdw>
          </a:effectLst>
        </p:spPr>
      </p:sp>
      <p:sp>
        <p:nvSpPr>
          <p:cNvPr id="10" name="Text 7"/>
          <p:cNvSpPr/>
          <p:nvPr/>
        </p:nvSpPr>
        <p:spPr>
          <a:xfrm>
            <a:off x="6263640" y="1280160"/>
            <a:ext cx="53492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C7293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Latest snapshot · 09 Jun 2026 07:20 UTC Crossings</a:t>
            </a:r>
            <a:endParaRPr lang="en-US" sz="1600" dirty="0"/>
          </a:p>
        </p:txBody>
      </p:sp>
      <p:graphicFrame>
        <p:nvGraphicFramePr>
          <p:cNvPr id="6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6263640" y="1783080"/>
          <a:ext cx="5349240" cy="914400"/>
        </p:xfrm>
        <a:graphic>
          <a:graphicData uri="http://schemas.openxmlformats.org/drawingml/2006/table">
            <a:tbl>
              <a:tblPr/>
              <a:tblGrid>
                <a:gridCol w="2788920"/>
                <a:gridCol w="640080"/>
                <a:gridCol w="868680"/>
                <a:gridCol w="1051560"/>
              </a:tblGrid>
              <a:tr h="301752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</a:rPr>
                        <a:t>Vessel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2440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</a:rPr>
                        <a:t>Dir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2440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</a:rPr>
                        <a:t>Date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2440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</a:rPr>
                        <a:t>Type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2440"/>
                    </a:solidFill>
                  </a:tcPr>
                </a:tc>
              </a:tr>
              <a:tr h="301752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</a:rPr>
                        <a:t>ALMABROUKA 11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0F8B8D"/>
                          </a:solidFill>
                        </a:rPr>
                        <a:t>NB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64748B"/>
                          </a:solidFill>
                        </a:rPr>
                        <a:t>06-09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</a:rPr>
                        <a:t>Other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01752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</a:rPr>
                        <a:t>MAYAR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0B2440"/>
                          </a:solidFill>
                        </a:rPr>
                        <a:t>SB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64748B"/>
                          </a:solidFill>
                        </a:rPr>
                        <a:t>06-09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</a:rPr>
                        <a:t>Other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</a:tr>
              <a:tr h="301752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</a:rPr>
                        <a:t>OCEAN LAUREATE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0F8B8D"/>
                          </a:solidFill>
                        </a:rPr>
                        <a:t>NB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64748B"/>
                          </a:solidFill>
                        </a:rPr>
                        <a:t>06-09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</a:rPr>
                        <a:t>Tanker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01752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</a:rPr>
                        <a:t>MANTA SENA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0B2440"/>
                          </a:solidFill>
                        </a:rPr>
                        <a:t>SB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64748B"/>
                          </a:solidFill>
                        </a:rPr>
                        <a:t>06-09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</a:rPr>
                        <a:t>Bulk Carrier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</a:tr>
              <a:tr h="301752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</a:rPr>
                        <a:t>MYTIKAS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0B2440"/>
                          </a:solidFill>
                        </a:rPr>
                        <a:t>SB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64748B"/>
                          </a:solidFill>
                        </a:rPr>
                        <a:t>06-09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</a:rPr>
                        <a:t>Bulk Carrier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01752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</a:rPr>
                        <a:t>INCE ATLANTIC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0B2440"/>
                          </a:solidFill>
                        </a:rPr>
                        <a:t>SB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64748B"/>
                          </a:solidFill>
                        </a:rPr>
                        <a:t>06-09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</a:rPr>
                        <a:t>Other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</a:tr>
              <a:tr h="301752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</a:rPr>
                        <a:t>PACIFIC HORIZON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0F8B8D"/>
                          </a:solidFill>
                        </a:rPr>
                        <a:t>NB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64748B"/>
                          </a:solidFill>
                        </a:rPr>
                        <a:t>06-09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</a:rPr>
                        <a:t>Tanker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01752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</a:rPr>
                        <a:t>HAJ MOHAMAD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0B2440"/>
                          </a:solidFill>
                        </a:rPr>
                        <a:t>SB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64748B"/>
                          </a:solidFill>
                        </a:rPr>
                        <a:t>06-09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</a:rPr>
                        <a:t>Bulk Carrier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</a:tr>
              <a:tr h="301752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</a:rPr>
                        <a:t>ZARO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0F8B8D"/>
                          </a:solidFill>
                        </a:rPr>
                        <a:t>NB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64748B"/>
                          </a:solidFill>
                        </a:rPr>
                        <a:t>06-09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</a:rPr>
                        <a:t>Tanker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01752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</a:rPr>
                        <a:t>JAL GARUDA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0B2440"/>
                          </a:solidFill>
                        </a:rPr>
                        <a:t>SB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64748B"/>
                          </a:solidFill>
                        </a:rPr>
                        <a:t>06-09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</a:rPr>
                        <a:t>Tanker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</a:tr>
              <a:tr h="301752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</a:rPr>
                        <a:t>HMZ ISLAND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0B2440"/>
                          </a:solidFill>
                        </a:rPr>
                        <a:t>SB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64748B"/>
                          </a:solidFill>
                        </a:rPr>
                        <a:t>06-09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</a:rPr>
                        <a:t>Bulk Carrier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01752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</a:rPr>
                        <a:t>AILANA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0B2440"/>
                          </a:solidFill>
                        </a:rPr>
                        <a:t>SB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64748B"/>
                          </a:solidFill>
                        </a:rPr>
                        <a:t>06-09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</a:rPr>
                        <a:t>Tanker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</a:tr>
              <a:tr h="301752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</a:rPr>
                        <a:t>MARIA F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0B2440"/>
                          </a:solidFill>
                        </a:rPr>
                        <a:t>SB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64748B"/>
                          </a:solidFill>
                        </a:rPr>
                        <a:t>06-09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</a:rPr>
                        <a:t>Bulk Carrier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12" name="Text 8"/>
          <p:cNvSpPr/>
          <p:nvPr/>
        </p:nvSpPr>
        <p:spPr>
          <a:xfrm>
            <a:off x="6263640" y="5806440"/>
            <a:ext cx="53492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4748B"/>
                </a:solidFill>
              </a:rPr>
              <a:t>+ 42 more (see HTML dashboard / data export)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4F1E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485986" cy="868680"/>
          </a:xfrm>
          <a:prstGeom prst="rect">
            <a:avLst/>
          </a:prstGeom>
          <a:solidFill>
            <a:srgbClr val="1C7293"/>
          </a:solidFill>
          <a:ln/>
        </p:spPr>
      </p:sp>
      <p:sp>
        <p:nvSpPr>
          <p:cNvPr id="3" name="Shape 1"/>
          <p:cNvSpPr/>
          <p:nvPr/>
        </p:nvSpPr>
        <p:spPr>
          <a:xfrm flipV="1">
            <a:off x="9485986" y="0"/>
            <a:ext cx="868680" cy="868680"/>
          </a:xfrm>
          <a:prstGeom prst="rtTriangle">
            <a:avLst/>
          </a:prstGeom>
          <a:solidFill>
            <a:srgbClr val="1C7293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0"/>
            <a:ext cx="8937346" cy="868680"/>
          </a:xfrm>
          <a:prstGeom prst="rect">
            <a:avLst/>
          </a:prstGeom>
          <a:noFill/>
          <a:ln/>
        </p:spPr>
        <p:txBody>
          <a:bodyPr wrap="none" rtlCol="0" anchor="ctr">
            <a:normAutofit/>
          </a:bodyPr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CMA CGM — observed crossing Bab el-Mandeb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182880" y="640080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4748B"/>
                </a:solidFill>
              </a:rPr>
              <a:t>6</a:t>
            </a:r>
            <a:endParaRPr lang="en-US" sz="1100" dirty="0"/>
          </a:p>
        </p:txBody>
      </p:sp>
      <p:sp>
        <p:nvSpPr>
          <p:cNvPr id="6" name="Text 4"/>
          <p:cNvSpPr/>
          <p:nvPr/>
        </p:nvSpPr>
        <p:spPr>
          <a:xfrm>
            <a:off x="182880" y="6565392"/>
            <a:ext cx="64008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voyageexecution.com  ·  Bab el-Mandeb Transit Monitor</a:t>
            </a:r>
            <a:endParaRPr lang="en-US" sz="900" dirty="0"/>
          </a:p>
        </p:txBody>
      </p:sp>
      <p:sp>
        <p:nvSpPr>
          <p:cNvPr id="7" name="Shape 5"/>
          <p:cNvSpPr/>
          <p:nvPr/>
        </p:nvSpPr>
        <p:spPr>
          <a:xfrm>
            <a:off x="365760" y="1143000"/>
            <a:ext cx="5852160" cy="493776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88900" dist="25400" dir="8100000">
              <a:srgbClr val="000000">
                <a:alpha val="10000"/>
              </a:srgbClr>
            </a:outerShdw>
          </a:effectLst>
        </p:spPr>
      </p:sp>
      <p:sp>
        <p:nvSpPr>
          <p:cNvPr id="8" name="Text 6"/>
          <p:cNvSpPr/>
          <p:nvPr/>
        </p:nvSpPr>
        <p:spPr>
          <a:xfrm>
            <a:off x="548640" y="1280160"/>
            <a:ext cx="54864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1C7293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latest snapshot · 09 jun 2026 07:20 utc BEM crossings — CMA CGM</a:t>
            </a:r>
            <a:endParaRPr lang="en-US" sz="1500" dirty="0"/>
          </a:p>
        </p:txBody>
      </p:sp>
      <p:sp>
        <p:nvSpPr>
          <p:cNvPr id="9" name="Text 7"/>
          <p:cNvSpPr/>
          <p:nvPr/>
        </p:nvSpPr>
        <p:spPr>
          <a:xfrm>
            <a:off x="548640" y="1737360"/>
            <a:ext cx="2743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0F8B8D"/>
                </a:solidFill>
              </a:rPr>
              <a:t>0</a:t>
            </a:r>
            <a:pPr indent="0" marL="0">
              <a:buNone/>
            </a:pPr>
            <a:r>
              <a:rPr lang="en-US" sz="1300" dirty="0">
                <a:solidFill>
                  <a:srgbClr val="64748B"/>
                </a:solidFill>
              </a:rPr>
              <a:t>  NB</a:t>
            </a:r>
            <a:endParaRPr lang="en-US" sz="2600" dirty="0"/>
          </a:p>
        </p:txBody>
      </p:sp>
      <p:sp>
        <p:nvSpPr>
          <p:cNvPr id="10" name="Text 8"/>
          <p:cNvSpPr/>
          <p:nvPr/>
        </p:nvSpPr>
        <p:spPr>
          <a:xfrm>
            <a:off x="3200400" y="1737360"/>
            <a:ext cx="2743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0B2440"/>
                </a:solidFill>
              </a:rPr>
              <a:t>3</a:t>
            </a:r>
            <a:pPr indent="0" marL="0">
              <a:buNone/>
            </a:pPr>
            <a:r>
              <a:rPr lang="en-US" sz="1300" dirty="0">
                <a:solidFill>
                  <a:srgbClr val="64748B"/>
                </a:solidFill>
              </a:rPr>
              <a:t>  SB</a:t>
            </a:r>
            <a:endParaRPr lang="en-US" sz="2600" dirty="0"/>
          </a:p>
        </p:txBody>
      </p:sp>
      <p:graphicFrame>
        <p:nvGraphicFramePr>
          <p:cNvPr id="7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2286000"/>
          <a:ext cx="5486400" cy="914400"/>
        </p:xfrm>
        <a:graphic>
          <a:graphicData uri="http://schemas.openxmlformats.org/drawingml/2006/table">
            <a:tbl>
              <a:tblPr/>
              <a:tblGrid>
                <a:gridCol w="2606040"/>
                <a:gridCol w="685800"/>
                <a:gridCol w="1188720"/>
                <a:gridCol w="1005840"/>
              </a:tblGrid>
              <a:tr h="301752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</a:rPr>
                        <a:t>Vessel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2440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</a:rPr>
                        <a:t>Dir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2440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</a:rPr>
                        <a:t>Service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2440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</a:rPr>
                        <a:t>Date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2440"/>
                    </a:solidFill>
                  </a:tcPr>
                </a:tc>
              </a:tr>
              <a:tr h="301752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</a:rPr>
                        <a:t>CMA CGM TOSCA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0B2440"/>
                          </a:solidFill>
                        </a:rPr>
                        <a:t>SB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</a:rPr>
                        <a:t>REX2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64748B"/>
                          </a:solidFill>
                        </a:rPr>
                        <a:t>06-09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01752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</a:rPr>
                        <a:t>CMA CGM AMAZONIA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0B2440"/>
                          </a:solidFill>
                        </a:rPr>
                        <a:t>SB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</a:rPr>
                        <a:t>BEX2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64748B"/>
                          </a:solidFill>
                        </a:rPr>
                        <a:t>06-09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</a:tr>
              <a:tr h="301752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</a:rPr>
                        <a:t>CMA CGM CARMEN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0B2440"/>
                          </a:solidFill>
                        </a:rPr>
                        <a:t>SB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</a:rPr>
                        <a:t>—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64748B"/>
                          </a:solidFill>
                        </a:rPr>
                        <a:t>06-09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12" name="Shape 9"/>
          <p:cNvSpPr/>
          <p:nvPr/>
        </p:nvSpPr>
        <p:spPr>
          <a:xfrm>
            <a:off x="6355080" y="1143000"/>
            <a:ext cx="5440680" cy="493776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88900" dist="25400" dir="8100000">
              <a:srgbClr val="000000">
                <a:alpha val="10000"/>
              </a:srgbClr>
            </a:outerShdw>
          </a:effectLst>
        </p:spPr>
      </p:sp>
      <p:graphicFrame>
        <p:nvGraphicFramePr>
          <p:cNvPr id="13" name="Chart 0" descr=""/>
          <p:cNvGraphicFramePr/>
          <p:nvPr/>
        </p:nvGraphicFramePr>
        <p:xfrm>
          <a:off x="6492240" y="1325880"/>
          <a:ext cx="5166360" cy="457200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4F1E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485986" cy="868680"/>
          </a:xfrm>
          <a:prstGeom prst="rect">
            <a:avLst/>
          </a:prstGeom>
          <a:solidFill>
            <a:srgbClr val="1C7293"/>
          </a:solidFill>
          <a:ln/>
        </p:spPr>
      </p:sp>
      <p:sp>
        <p:nvSpPr>
          <p:cNvPr id="3" name="Shape 1"/>
          <p:cNvSpPr/>
          <p:nvPr/>
        </p:nvSpPr>
        <p:spPr>
          <a:xfrm flipV="1">
            <a:off x="9485986" y="0"/>
            <a:ext cx="868680" cy="868680"/>
          </a:xfrm>
          <a:prstGeom prst="rtTriangle">
            <a:avLst/>
          </a:prstGeom>
          <a:solidFill>
            <a:srgbClr val="1C7293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0"/>
            <a:ext cx="8937346" cy="868680"/>
          </a:xfrm>
          <a:prstGeom prst="rect">
            <a:avLst/>
          </a:prstGeom>
          <a:noFill/>
          <a:ln/>
        </p:spPr>
        <p:txBody>
          <a:bodyPr wrap="none" rtlCol="0" anchor="ctr">
            <a:normAutofit/>
          </a:bodyPr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Vessels Crossing the Suez Gate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182880" y="640080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4748B"/>
                </a:solidFill>
              </a:rPr>
              <a:t>7</a:t>
            </a:r>
            <a:endParaRPr lang="en-US" sz="1100" dirty="0"/>
          </a:p>
        </p:txBody>
      </p:sp>
      <p:sp>
        <p:nvSpPr>
          <p:cNvPr id="6" name="Text 4"/>
          <p:cNvSpPr/>
          <p:nvPr/>
        </p:nvSpPr>
        <p:spPr>
          <a:xfrm>
            <a:off x="182880" y="6565392"/>
            <a:ext cx="64008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voyageexecution.com  ·  Bab el-Mandeb Transit Monitor</a:t>
            </a:r>
            <a:endParaRPr lang="en-US" sz="900" dirty="0"/>
          </a:p>
        </p:txBody>
      </p:sp>
      <p:sp>
        <p:nvSpPr>
          <p:cNvPr id="7" name="Shape 5"/>
          <p:cNvSpPr/>
          <p:nvPr/>
        </p:nvSpPr>
        <p:spPr>
          <a:xfrm>
            <a:off x="365760" y="1143000"/>
            <a:ext cx="5852160" cy="493776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88900" dist="25400" dir="8100000">
              <a:srgbClr val="000000">
                <a:alpha val="10000"/>
              </a:srgbClr>
            </a:outerShdw>
          </a:effectLst>
        </p:spPr>
      </p:sp>
      <p:graphicFrame>
        <p:nvGraphicFramePr>
          <p:cNvPr id="8" name="Chart 0" descr=""/>
          <p:cNvGraphicFramePr/>
          <p:nvPr/>
        </p:nvGraphicFramePr>
        <p:xfrm>
          <a:off x="502920" y="1325880"/>
          <a:ext cx="5577840" cy="457200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  <p:sp>
        <p:nvSpPr>
          <p:cNvPr id="9" name="Shape 6"/>
          <p:cNvSpPr/>
          <p:nvPr/>
        </p:nvSpPr>
        <p:spPr>
          <a:xfrm>
            <a:off x="6355080" y="1143000"/>
            <a:ext cx="5440680" cy="493776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88900" dist="25400" dir="8100000">
              <a:srgbClr val="000000">
                <a:alpha val="10000"/>
              </a:srgbClr>
            </a:outerShdw>
          </a:effectLst>
        </p:spPr>
      </p:sp>
      <p:sp>
        <p:nvSpPr>
          <p:cNvPr id="10" name="Text 7"/>
          <p:cNvSpPr/>
          <p:nvPr/>
        </p:nvSpPr>
        <p:spPr>
          <a:xfrm>
            <a:off x="6492240" y="2377440"/>
            <a:ext cx="51206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64748B"/>
                </a:solidFill>
              </a:rPr>
              <a:t>No Suez gate crossings detected in this window.</a:t>
            </a:r>
            <a:endParaRPr lang="en-US" sz="1200" dirty="0"/>
          </a:p>
        </p:txBody>
      </p:sp>
      <p:sp>
        <p:nvSpPr>
          <p:cNvPr id="11" name="Text 8"/>
          <p:cNvSpPr/>
          <p:nvPr/>
        </p:nvSpPr>
        <p:spPr>
          <a:xfrm>
            <a:off x="365760" y="6172200"/>
            <a:ext cx="11430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i="1" dirty="0">
                <a:solidFill>
                  <a:srgbClr val="64748B"/>
                </a:solidFill>
              </a:rPr>
              <a:t>Note — crossing the Suez gate does not by itself confirm a Bab el-Mandeb transit; the two gates are tracked independently. Suez is a low-confidence gate (canal lies north of most AIS coverage in this dump).</a:t>
            </a:r>
            <a:endParaRPr lang="en-US" sz="95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Bab el-Mandeb Transit Monitor</dc:title>
  <dc:subject>PptxGenJS Presentation</dc:subject>
  <dc:creator>voyageexecution.com</dc:creator>
  <cp:lastModifiedBy>voyageexecution.com</cp:lastModifiedBy>
  <cp:revision>1</cp:revision>
  <dcterms:created xsi:type="dcterms:W3CDTF">2026-06-10T03:47:28Z</dcterms:created>
  <dcterms:modified xsi:type="dcterms:W3CDTF">2026-06-10T03:47:28Z</dcterms:modified>
</cp:coreProperties>
</file>