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5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6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Sheet1!$A$2:$A$26</c:f>
              <c:multiLvlStrCache>
                <c:ptCount val="25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  <c:pt idx="20">
                    <c:v>11-06-2026</c:v>
                  </c:pt>
                  <c:pt idx="21">
                    <c:v>12-06-2026</c:v>
                  </c:pt>
                  <c:pt idx="22">
                    <c:v>13-06-2026</c:v>
                  </c:pt>
                  <c:pt idx="23">
                    <c:v>14-06-2026</c:v>
                  </c:pt>
                  <c:pt idx="24">
                    <c:v>15-06-2026</c:v>
                  </c:pt>
                </c:lvl>
              </c:multiLvlStrCache>
            </c:multiLvlStrRef>
          </c:cat>
          <c:val>
            <c:numRef>
              <c:f>Sheet1!$B$2:$B$26</c:f>
              <c:numCache>
                <c:formatCode>General</c:formatCode>
                <c:ptCount val="25"/>
                <c:pt idx="0">
                  <c:v>387</c:v>
                </c:pt>
                <c:pt idx="1">
                  <c:v>385</c:v>
                </c:pt>
                <c:pt idx="2">
                  <c:v>374</c:v>
                </c:pt>
                <c:pt idx="3">
                  <c:v>400</c:v>
                </c:pt>
                <c:pt idx="4">
                  <c:v>394</c:v>
                </c:pt>
                <c:pt idx="5">
                  <c:v>391</c:v>
                </c:pt>
                <c:pt idx="6">
                  <c:v>400</c:v>
                </c:pt>
                <c:pt idx="7">
                  <c:v>414</c:v>
                </c:pt>
                <c:pt idx="8">
                  <c:v>405</c:v>
                </c:pt>
                <c:pt idx="9">
                  <c:v>412</c:v>
                </c:pt>
                <c:pt idx="10">
                  <c:v>406</c:v>
                </c:pt>
                <c:pt idx="11">
                  <c:v>415</c:v>
                </c:pt>
                <c:pt idx="12">
                  <c:v>411</c:v>
                </c:pt>
                <c:pt idx="13">
                  <c:v>407</c:v>
                </c:pt>
                <c:pt idx="14">
                  <c:v>400</c:v>
                </c:pt>
                <c:pt idx="15">
                  <c:v>397</c:v>
                </c:pt>
                <c:pt idx="16">
                  <c:v>398</c:v>
                </c:pt>
                <c:pt idx="17">
                  <c:v>402</c:v>
                </c:pt>
                <c:pt idx="18">
                  <c:v>416</c:v>
                </c:pt>
                <c:pt idx="19">
                  <c:v>407</c:v>
                </c:pt>
                <c:pt idx="20">
                  <c:v>436</c:v>
                </c:pt>
                <c:pt idx="21">
                  <c:v>424</c:v>
                </c:pt>
                <c:pt idx="22">
                  <c:v>411</c:v>
                </c:pt>
                <c:pt idx="23">
                  <c:v>409</c:v>
                </c:pt>
                <c:pt idx="24">
                  <c:v>415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Pt>
            <c:idx val="6"/>
            <c:bubble3D val="0"/>
            <c:spPr>
              <a:solidFill>
                <a:srgbClr val="5B7553"/>
              </a:solidFill>
              <a:effectLst/>
            </c:spPr>
          </c:dPt>
          <c:dPt>
            <c:idx val="7"/>
            <c:bubble3D val="0"/>
            <c:spPr>
              <a:solidFill>
                <a:srgbClr val="6B7280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Tanker</c:v>
                </c:pt>
                <c:pt idx="1">
                  <c:v>Other</c:v>
                </c:pt>
                <c:pt idx="2">
                  <c:v>Container</c:v>
                </c:pt>
                <c:pt idx="3">
                  <c:v>Bulk Carrier</c:v>
                </c:pt>
                <c:pt idx="4">
                  <c:v>Tug</c:v>
                </c:pt>
                <c:pt idx="5">
                  <c:v>Naval</c:v>
                </c:pt>
                <c:pt idx="6">
                  <c:v>Fishing</c:v>
                </c:pt>
                <c:pt idx="7">
                  <c:v>Ro-Ro</c:v>
                </c:pt>
              </c:strCache>
            </c:strRef>
          </c:cat>
          <c:val>
            <c:numRef>
              <c:f>Sheet1!$B$2:$B$9</c:f>
              <c:numCache>
                <c:ptCount val="8"/>
                <c:pt idx="0">
                  <c:v>111</c:v>
                </c:pt>
                <c:pt idx="1">
                  <c:v>120</c:v>
                </c:pt>
                <c:pt idx="2">
                  <c:v>37</c:v>
                </c:pt>
                <c:pt idx="3">
                  <c:v>110</c:v>
                </c:pt>
                <c:pt idx="4">
                  <c:v>20</c:v>
                </c:pt>
                <c:pt idx="5">
                  <c:v>1</c:v>
                </c:pt>
                <c:pt idx="6">
                  <c:v>2</c:v>
                </c:pt>
                <c:pt idx="7">
                  <c:v>14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Sheet1!$A$2:$A$26</c:f>
              <c:multiLvlStrCache>
                <c:ptCount val="25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  <c:pt idx="20">
                    <c:v>11-06-2026</c:v>
                  </c:pt>
                  <c:pt idx="21">
                    <c:v>12-06-2026</c:v>
                  </c:pt>
                  <c:pt idx="22">
                    <c:v>13-06-2026</c:v>
                  </c:pt>
                  <c:pt idx="23">
                    <c:v>14-06-2026</c:v>
                  </c:pt>
                  <c:pt idx="24">
                    <c:v>15-06-2026</c:v>
                  </c:pt>
                </c:lvl>
              </c:multiLvlStrCache>
            </c:multiLvlStrRef>
          </c:cat>
          <c:val>
            <c:numRef>
              <c:f>Sheet1!$B$2:$B$26</c:f>
              <c:numCache>
                <c:formatCode>General</c:formatCode>
                <c:ptCount val="25"/>
                <c:pt idx="0">
                  <c:v>138</c:v>
                </c:pt>
                <c:pt idx="1">
                  <c:v>135</c:v>
                </c:pt>
                <c:pt idx="2">
                  <c:v>125</c:v>
                </c:pt>
                <c:pt idx="3">
                  <c:v>138</c:v>
                </c:pt>
                <c:pt idx="4">
                  <c:v>141</c:v>
                </c:pt>
                <c:pt idx="5">
                  <c:v>134</c:v>
                </c:pt>
                <c:pt idx="6">
                  <c:v>133</c:v>
                </c:pt>
                <c:pt idx="7">
                  <c:v>149</c:v>
                </c:pt>
                <c:pt idx="8">
                  <c:v>140</c:v>
                </c:pt>
                <c:pt idx="9">
                  <c:v>140</c:v>
                </c:pt>
                <c:pt idx="10">
                  <c:v>138</c:v>
                </c:pt>
                <c:pt idx="11">
                  <c:v>156</c:v>
                </c:pt>
                <c:pt idx="12">
                  <c:v>140</c:v>
                </c:pt>
                <c:pt idx="13">
                  <c:v>134</c:v>
                </c:pt>
                <c:pt idx="14">
                  <c:v>140</c:v>
                </c:pt>
                <c:pt idx="15">
                  <c:v>142</c:v>
                </c:pt>
                <c:pt idx="16">
                  <c:v>124</c:v>
                </c:pt>
                <c:pt idx="17">
                  <c:v>129</c:v>
                </c:pt>
                <c:pt idx="18">
                  <c:v>134</c:v>
                </c:pt>
                <c:pt idx="19">
                  <c:v>124</c:v>
                </c:pt>
                <c:pt idx="20">
                  <c:v>139</c:v>
                </c:pt>
                <c:pt idx="21">
                  <c:v>147</c:v>
                </c:pt>
                <c:pt idx="22">
                  <c:v>159</c:v>
                </c:pt>
                <c:pt idx="23">
                  <c:v>158</c:v>
                </c:pt>
                <c:pt idx="24">
                  <c:v>141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Tanker</c:v>
                </c:pt>
                <c:pt idx="1">
                  <c:v>Other</c:v>
                </c:pt>
                <c:pt idx="2">
                  <c:v>Bulk Carrier</c:v>
                </c:pt>
                <c:pt idx="3">
                  <c:v>Ro-Ro</c:v>
                </c:pt>
                <c:pt idx="4">
                  <c:v>Container</c:v>
                </c:pt>
                <c:pt idx="5">
                  <c:v>Tug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37</c:v>
                </c:pt>
                <c:pt idx="1">
                  <c:v>45</c:v>
                </c:pt>
                <c:pt idx="2">
                  <c:v>35</c:v>
                </c:pt>
                <c:pt idx="3">
                  <c:v>6</c:v>
                </c:pt>
                <c:pt idx="4">
                  <c:v>7</c:v>
                </c:pt>
                <c:pt idx="5">
                  <c:v>11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BEM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(→ Red Sea)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Sheet1!$A$2:$A$25</c:f>
              <c:multiLvlStrCache>
                <c:ptCount val="24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</c:lvl>
              </c:multiLvlStrCache>
            </c:multiLvlStrRef>
          </c:cat>
          <c:val>
            <c:numRef>
              <c:f>Sheet1!$B$2:$B$25</c:f>
              <c:numCache>
                <c:formatCode>General</c:formatCode>
                <c:ptCount val="2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19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(→ Gulf of Aden)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Sheet1!$A$2:$A$25</c:f>
              <c:multiLvlStrCache>
                <c:ptCount val="24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</c:lvl>
              </c:multiLvlStrCache>
            </c:multiLvlStrRef>
          </c:cat>
          <c:val>
            <c:numRef>
              <c:f>Sheet1!$C$2:$C$25</c:f>
              <c:numCache>
                <c:formatCode>General</c:formatCode>
                <c:ptCount val="2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26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Service breakdown (this window)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Crossings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</c:f>
              <c:multiLvlStrCache>
                <c:ptCount val="1"/>
                <c:lvl>
                  <c:pt idx="0">
                    <c:v>OCR</c:v>
                  </c:pt>
                </c:lvl>
              </c:multiLvlStrCache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in val="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gate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(canal-bound)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Sheet1!$A$2:$A$25</c:f>
              <c:multiLvlStrCache>
                <c:ptCount val="24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</c:lvl>
              </c:multiLvlStrCache>
            </c:multiLvlStrRef>
          </c:cat>
          <c:val>
            <c:numRef>
              <c:f>Sheet1!$B$2:$B$25</c:f>
              <c:numCache>
                <c:formatCode>General</c:formatCode>
                <c:ptCount val="2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(Red Sea-bound)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Sheet1!$A$2:$A$25</c:f>
              <c:multiLvlStrCache>
                <c:ptCount val="24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</c:lvl>
              </c:multiLvlStrCache>
            </c:multiLvlStrRef>
          </c:cat>
          <c:val>
            <c:numRef>
              <c:f>Sheet1!$C$2:$C$25</c:f>
              <c:numCache>
                <c:formatCode>General</c:formatCode>
                <c:ptCount val="2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crossings by operator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Suez crossings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PIL</c:v>
                </c:pt>
              </c:strCache>
            </c:strRef>
          </c:cat>
          <c:val>
            <c:numRef>
              <c:f>Sheet1!$B$2:$B$2</c:f>
              <c:numCache>
                <c:ptCount val="1"/>
                <c:pt idx="0">
                  <c:v>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chart" Target="/ppt/charts/chart4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.xml"/><Relationship Id="rId2" Type="http://schemas.openxmlformats.org/officeDocument/2006/relationships/chart" Target="/ppt/charts/chart8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4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0"/>
            <a:ext cx="12161520" cy="237744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spc="2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BAB EL-MANDEB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658368" y="2788920"/>
            <a:ext cx="10881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E8F1F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Transit Monitor  ·  Latest snapshot · 15 Jun 2026 07:10 UTC Intelligence Report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640080" y="4297680"/>
            <a:ext cx="4754880" cy="64008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429768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2440"/>
                </a:solidFill>
              </a:rPr>
              <a:t>15 Jun 2026  —  15 Jun 2026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45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64008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BEM CROSSINGS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7472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19</a:t>
            </a:r>
            <a:endParaRPr lang="en-US" sz="4600" dirty="0"/>
          </a:p>
        </p:txBody>
      </p:sp>
      <p:sp>
        <p:nvSpPr>
          <p:cNvPr id="10" name="Text 8"/>
          <p:cNvSpPr/>
          <p:nvPr/>
        </p:nvSpPr>
        <p:spPr>
          <a:xfrm>
            <a:off x="347472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NORTHBOUND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30936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26</a:t>
            </a:r>
            <a:endParaRPr lang="en-US" sz="4600" dirty="0"/>
          </a:p>
        </p:txBody>
      </p:sp>
      <p:sp>
        <p:nvSpPr>
          <p:cNvPr id="12" name="Text 10"/>
          <p:cNvSpPr/>
          <p:nvPr/>
        </p:nvSpPr>
        <p:spPr>
          <a:xfrm>
            <a:off x="630936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SOUTHBOUND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415</a:t>
            </a:r>
            <a:endParaRPr lang="en-US" sz="4600" dirty="0"/>
          </a:p>
        </p:txBody>
      </p:sp>
      <p:sp>
        <p:nvSpPr>
          <p:cNvPr id="14" name="Text 12"/>
          <p:cNvSpPr/>
          <p:nvPr/>
        </p:nvSpPr>
        <p:spPr>
          <a:xfrm>
            <a:off x="914400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VESSELS IN JWCLA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58368" y="50292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FB6C4"/>
                </a:solidFill>
              </a:rPr>
              <a:t>Generated automatically from a single daily AIS position dump.  Crossing line drawn across the Perim/Mayyun narrows (~12.6° N).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JWC Listed Area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18° N to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Maersk Competitors — Activity Overview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143000"/>
          <a:ext cx="11430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078992"/>
                <a:gridCol w="1078992"/>
                <a:gridCol w="1078992"/>
                <a:gridCol w="1078992"/>
                <a:gridCol w="1051560"/>
                <a:gridCol w="1051560"/>
                <a:gridCol w="1051560"/>
                <a:gridCol w="1051560"/>
                <a:gridCol w="1051560"/>
              </a:tblGrid>
              <a:tr h="365760">
                <a:tc rowSpan="2"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Competition Overview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Routings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5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Port Calls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65760">
                <a:tc vMerge="1">
                  <a:tcPr/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BAM Crossings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Red Sea Transits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Strait of Hormuz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Gulf of Aden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Djibouti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Berbera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Salalah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Jeddah-KAP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Maersk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CMA CGM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Hapag-Lloyd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COSCO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Evergreen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Ocean Network Express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Wan Hai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PIL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 Messina Lines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X-Press Feeders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Routings are counted from gate crossings over the report window. Port Calls are geofenced — a vessel inside a port-anchorage zone counts as in that port. Operator matching is by vessel-name prefix.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5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4864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21208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080760" y="1143000"/>
            <a:ext cx="57150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6263640" y="1280160"/>
            <a:ext cx="5349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15 Jun 2026 07:10 UTC Crossings</a:t>
            </a:r>
            <a:endParaRPr lang="en-US" sz="1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263640" y="1783080"/>
          <a:ext cx="5349240" cy="914400"/>
        </p:xfrm>
        <a:graphic>
          <a:graphicData uri="http://schemas.openxmlformats.org/drawingml/2006/table">
            <a:tbl>
              <a:tblPr/>
              <a:tblGrid>
                <a:gridCol w="2788920"/>
                <a:gridCol w="640080"/>
                <a:gridCol w="868680"/>
                <a:gridCol w="105156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Type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CSPC SKYLINE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HUANG SHAN RO RO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ABU YASSER II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Ro-Ro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AN SHUN HAI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CSPC LIBRA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PACIFIC HORIZON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NG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AZIZ EXPRESS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Ro-Ro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AMALI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FUTURE ID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ALTYN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DEMA M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SEAPOWER II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Text 8"/>
          <p:cNvSpPr/>
          <p:nvPr/>
        </p:nvSpPr>
        <p:spPr>
          <a:xfrm>
            <a:off x="6263640" y="5806440"/>
            <a:ext cx="5349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</a:rPr>
              <a:t>+ 32 more (see HTML dashboard / data export)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CMA CGM —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28016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15 jun 2026 07:10 utc BEM crossings — CMA CGM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8B8D"/>
                </a:solidFill>
              </a:rPr>
              <a:t>0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NB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20040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2440"/>
                </a:solidFill>
              </a:rPr>
              <a:t>2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SB</a:t>
            </a:r>
            <a:endParaRPr lang="en-US" sz="2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286000"/>
          <a:ext cx="5486400" cy="914400"/>
        </p:xfrm>
        <a:graphic>
          <a:graphicData uri="http://schemas.openxmlformats.org/drawingml/2006/table">
            <a:tbl>
              <a:tblPr/>
              <a:tblGrid>
                <a:gridCol w="2606040"/>
                <a:gridCol w="685800"/>
                <a:gridCol w="1188720"/>
                <a:gridCol w="100584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Service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CMA CGM OTELLO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OCR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CMA CGM VENDOME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—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06-15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3" name="Chart 0" descr=""/>
          <p:cNvGraphicFramePr/>
          <p:nvPr/>
        </p:nvGraphicFramePr>
        <p:xfrm>
          <a:off x="6492240" y="1325880"/>
          <a:ext cx="516636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Crossing the Suez Gate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7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57784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6492240" y="1371600"/>
          <a:ext cx="5120640" cy="40233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1" name="Text 7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Note — crossing the Suez gate does not by itself confirm a Bab el-Mandeb transit; the two gates are tracked independently. Suez is a low-confidence gate (canal lies north of most AIS coverage in this dump).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el-Mandeb Transit Monitor</dc:title>
  <dc:subject>PptxGenJS Presentation</dc:subject>
  <dc:creator>voyageexecution.com</dc:creator>
  <cp:lastModifiedBy>voyageexecution.com</cp:lastModifiedBy>
  <cp:revision>1</cp:revision>
  <dcterms:created xsi:type="dcterms:W3CDTF">2026-06-16T03:59:08Z</dcterms:created>
  <dcterms:modified xsi:type="dcterms:W3CDTF">2026-06-16T03:59:08Z</dcterms:modified>
</cp:coreProperties>
</file>