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Sheet1!$A$2:$A$69</c:f>
              <c:multiLvlStrCache>
                <c:ptCount val="68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  <c:pt idx="67">
                    <c:v>29-07-2026</c:v>
                  </c:pt>
                </c:lvl>
              </c:multiLvlStrCache>
            </c:multiLvlStrRef>
          </c:cat>
          <c:val>
            <c:numRef>
              <c:f>Sheet1!$B$2:$B$69</c:f>
              <c:numCache>
                <c:formatCode>General</c:formatCode>
                <c:ptCount val="68"/>
                <c:pt idx="0">
                  <c:v>387</c:v>
                </c:pt>
                <c:pt idx="1">
                  <c:v>385</c:v>
                </c:pt>
                <c:pt idx="2">
                  <c:v>374</c:v>
                </c:pt>
                <c:pt idx="3">
                  <c:v>400</c:v>
                </c:pt>
                <c:pt idx="4">
                  <c:v>394</c:v>
                </c:pt>
                <c:pt idx="5">
                  <c:v>391</c:v>
                </c:pt>
                <c:pt idx="6">
                  <c:v>400</c:v>
                </c:pt>
                <c:pt idx="7">
                  <c:v>414</c:v>
                </c:pt>
                <c:pt idx="8">
                  <c:v>405</c:v>
                </c:pt>
                <c:pt idx="9">
                  <c:v>412</c:v>
                </c:pt>
                <c:pt idx="10">
                  <c:v>406</c:v>
                </c:pt>
                <c:pt idx="11">
                  <c:v>415</c:v>
                </c:pt>
                <c:pt idx="12">
                  <c:v>411</c:v>
                </c:pt>
                <c:pt idx="13">
                  <c:v>407</c:v>
                </c:pt>
                <c:pt idx="14">
                  <c:v>400</c:v>
                </c:pt>
                <c:pt idx="15">
                  <c:v>397</c:v>
                </c:pt>
                <c:pt idx="16">
                  <c:v>398</c:v>
                </c:pt>
                <c:pt idx="17">
                  <c:v>402</c:v>
                </c:pt>
                <c:pt idx="18">
                  <c:v>416</c:v>
                </c:pt>
                <c:pt idx="19">
                  <c:v>407</c:v>
                </c:pt>
                <c:pt idx="20">
                  <c:v>436</c:v>
                </c:pt>
                <c:pt idx="21">
                  <c:v>424</c:v>
                </c:pt>
                <c:pt idx="22">
                  <c:v>411</c:v>
                </c:pt>
                <c:pt idx="23">
                  <c:v>409</c:v>
                </c:pt>
                <c:pt idx="24">
                  <c:v>415</c:v>
                </c:pt>
                <c:pt idx="25">
                  <c:v>406</c:v>
                </c:pt>
                <c:pt idx="26">
                  <c:v>416</c:v>
                </c:pt>
                <c:pt idx="27">
                  <c:v>418</c:v>
                </c:pt>
                <c:pt idx="28">
                  <c:v>407</c:v>
                </c:pt>
                <c:pt idx="29">
                  <c:v>420</c:v>
                </c:pt>
                <c:pt idx="30">
                  <c:v>400</c:v>
                </c:pt>
                <c:pt idx="31">
                  <c:v>411</c:v>
                </c:pt>
                <c:pt idx="32">
                  <c:v>423</c:v>
                </c:pt>
                <c:pt idx="33">
                  <c:v>439</c:v>
                </c:pt>
                <c:pt idx="34">
                  <c:v>450</c:v>
                </c:pt>
                <c:pt idx="35">
                  <c:v>416</c:v>
                </c:pt>
                <c:pt idx="36">
                  <c:v>409</c:v>
                </c:pt>
                <c:pt idx="37">
                  <c:v>418</c:v>
                </c:pt>
                <c:pt idx="38">
                  <c:v>433</c:v>
                </c:pt>
                <c:pt idx="39">
                  <c:v>430</c:v>
                </c:pt>
                <c:pt idx="40">
                  <c:v>421</c:v>
                </c:pt>
                <c:pt idx="41">
                  <c:v>433</c:v>
                </c:pt>
                <c:pt idx="42">
                  <c:v>419</c:v>
                </c:pt>
                <c:pt idx="43">
                  <c:v>409</c:v>
                </c:pt>
                <c:pt idx="44">
                  <c:v>403</c:v>
                </c:pt>
                <c:pt idx="45">
                  <c:v>407</c:v>
                </c:pt>
                <c:pt idx="46">
                  <c:v>398</c:v>
                </c:pt>
                <c:pt idx="47">
                  <c:v>398</c:v>
                </c:pt>
                <c:pt idx="48">
                  <c:v>411</c:v>
                </c:pt>
                <c:pt idx="49">
                  <c:v>415</c:v>
                </c:pt>
                <c:pt idx="50">
                  <c:v>434</c:v>
                </c:pt>
                <c:pt idx="51">
                  <c:v>462</c:v>
                </c:pt>
                <c:pt idx="52">
                  <c:v>445</c:v>
                </c:pt>
                <c:pt idx="53">
                  <c:v>439</c:v>
                </c:pt>
                <c:pt idx="54">
                  <c:v>425</c:v>
                </c:pt>
                <c:pt idx="55">
                  <c:v>413</c:v>
                </c:pt>
                <c:pt idx="56">
                  <c:v>415</c:v>
                </c:pt>
                <c:pt idx="57">
                  <c:v>426</c:v>
                </c:pt>
                <c:pt idx="58">
                  <c:v>440</c:v>
                </c:pt>
                <c:pt idx="59">
                  <c:v>432</c:v>
                </c:pt>
                <c:pt idx="60">
                  <c:v>415</c:v>
                </c:pt>
                <c:pt idx="61">
                  <c:v>415</c:v>
                </c:pt>
                <c:pt idx="62">
                  <c:v>401</c:v>
                </c:pt>
                <c:pt idx="63">
                  <c:v>387</c:v>
                </c:pt>
                <c:pt idx="64">
                  <c:v>379</c:v>
                </c:pt>
                <c:pt idx="65">
                  <c:v>374</c:v>
                </c:pt>
                <c:pt idx="66">
                  <c:v>390</c:v>
                </c:pt>
                <c:pt idx="67">
                  <c:v>398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Pt>
            <c:idx val="7"/>
            <c:bubble3D val="0"/>
            <c:spPr>
              <a:solidFill>
                <a:srgbClr val="6B7280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Sheet1!$A$2:$A$9</c:f>
              <c:strCache>
                <c:ptCount val="8"/>
                <c:pt idx="0">
                  <c:v>Other</c:v>
                </c:pt>
                <c:pt idx="1">
                  <c:v>Ro-Ro</c:v>
                </c:pt>
                <c:pt idx="2">
                  <c:v>Tanker</c:v>
                </c:pt>
                <c:pt idx="3">
                  <c:v>Tug</c:v>
                </c:pt>
                <c:pt idx="4">
                  <c:v>Bulk Carrier</c:v>
                </c:pt>
                <c:pt idx="5">
                  <c:v>Naval</c:v>
                </c:pt>
                <c:pt idx="6">
                  <c:v>Fishing</c:v>
                </c:pt>
                <c:pt idx="7">
                  <c:v>Container</c:v>
                </c:pt>
              </c:strCache>
            </c:strRef>
          </c:cat>
          <c:val>
            <c:numRef>
              <c:f>Sheet1!$B$2:$B$9</c:f>
              <c:numCache>
                <c:ptCount val="8"/>
                <c:pt idx="0">
                  <c:v>100</c:v>
                </c:pt>
                <c:pt idx="1">
                  <c:v>8</c:v>
                </c:pt>
                <c:pt idx="2">
                  <c:v>100</c:v>
                </c:pt>
                <c:pt idx="3">
                  <c:v>19</c:v>
                </c:pt>
                <c:pt idx="4">
                  <c:v>122</c:v>
                </c:pt>
                <c:pt idx="5">
                  <c:v>1</c:v>
                </c:pt>
                <c:pt idx="6">
                  <c:v>1</c:v>
                </c:pt>
                <c:pt idx="7">
                  <c:v>47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Sheet1!$A$2:$A$69</c:f>
              <c:multiLvlStrCache>
                <c:ptCount val="68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  <c:pt idx="67">
                    <c:v>29-07-2026</c:v>
                  </c:pt>
                </c:lvl>
              </c:multiLvlStrCache>
            </c:multiLvlStrRef>
          </c:cat>
          <c:val>
            <c:numRef>
              <c:f>Sheet1!$B$2:$B$69</c:f>
              <c:numCache>
                <c:formatCode>General</c:formatCode>
                <c:ptCount val="68"/>
                <c:pt idx="0">
                  <c:v>138</c:v>
                </c:pt>
                <c:pt idx="1">
                  <c:v>135</c:v>
                </c:pt>
                <c:pt idx="2">
                  <c:v>125</c:v>
                </c:pt>
                <c:pt idx="3">
                  <c:v>138</c:v>
                </c:pt>
                <c:pt idx="4">
                  <c:v>141</c:v>
                </c:pt>
                <c:pt idx="5">
                  <c:v>134</c:v>
                </c:pt>
                <c:pt idx="6">
                  <c:v>133</c:v>
                </c:pt>
                <c:pt idx="7">
                  <c:v>149</c:v>
                </c:pt>
                <c:pt idx="8">
                  <c:v>140</c:v>
                </c:pt>
                <c:pt idx="9">
                  <c:v>140</c:v>
                </c:pt>
                <c:pt idx="10">
                  <c:v>138</c:v>
                </c:pt>
                <c:pt idx="11">
                  <c:v>156</c:v>
                </c:pt>
                <c:pt idx="12">
                  <c:v>140</c:v>
                </c:pt>
                <c:pt idx="13">
                  <c:v>134</c:v>
                </c:pt>
                <c:pt idx="14">
                  <c:v>140</c:v>
                </c:pt>
                <c:pt idx="15">
                  <c:v>142</c:v>
                </c:pt>
                <c:pt idx="16">
                  <c:v>124</c:v>
                </c:pt>
                <c:pt idx="17">
                  <c:v>129</c:v>
                </c:pt>
                <c:pt idx="18">
                  <c:v>134</c:v>
                </c:pt>
                <c:pt idx="19">
                  <c:v>124</c:v>
                </c:pt>
                <c:pt idx="20">
                  <c:v>139</c:v>
                </c:pt>
                <c:pt idx="21">
                  <c:v>147</c:v>
                </c:pt>
                <c:pt idx="22">
                  <c:v>159</c:v>
                </c:pt>
                <c:pt idx="23">
                  <c:v>158</c:v>
                </c:pt>
                <c:pt idx="24">
                  <c:v>141</c:v>
                </c:pt>
                <c:pt idx="25">
                  <c:v>126</c:v>
                </c:pt>
                <c:pt idx="26">
                  <c:v>165</c:v>
                </c:pt>
                <c:pt idx="27">
                  <c:v>163</c:v>
                </c:pt>
                <c:pt idx="28">
                  <c:v>151</c:v>
                </c:pt>
                <c:pt idx="29">
                  <c:v>149</c:v>
                </c:pt>
                <c:pt idx="30">
                  <c:v>135</c:v>
                </c:pt>
                <c:pt idx="31">
                  <c:v>137</c:v>
                </c:pt>
                <c:pt idx="32">
                  <c:v>141</c:v>
                </c:pt>
                <c:pt idx="33">
                  <c:v>147</c:v>
                </c:pt>
                <c:pt idx="34">
                  <c:v>148</c:v>
                </c:pt>
                <c:pt idx="35">
                  <c:v>136</c:v>
                </c:pt>
                <c:pt idx="36">
                  <c:v>152</c:v>
                </c:pt>
                <c:pt idx="37">
                  <c:v>148</c:v>
                </c:pt>
                <c:pt idx="38">
                  <c:v>137</c:v>
                </c:pt>
                <c:pt idx="39">
                  <c:v>147</c:v>
                </c:pt>
                <c:pt idx="40">
                  <c:v>141</c:v>
                </c:pt>
                <c:pt idx="41">
                  <c:v>142</c:v>
                </c:pt>
                <c:pt idx="42">
                  <c:v>135</c:v>
                </c:pt>
                <c:pt idx="43">
                  <c:v>137</c:v>
                </c:pt>
                <c:pt idx="44">
                  <c:v>132</c:v>
                </c:pt>
                <c:pt idx="45">
                  <c:v>132</c:v>
                </c:pt>
                <c:pt idx="46">
                  <c:v>129</c:v>
                </c:pt>
                <c:pt idx="47">
                  <c:v>132</c:v>
                </c:pt>
                <c:pt idx="48">
                  <c:v>129</c:v>
                </c:pt>
                <c:pt idx="49">
                  <c:v>141</c:v>
                </c:pt>
                <c:pt idx="50">
                  <c:v>153</c:v>
                </c:pt>
                <c:pt idx="51">
                  <c:v>151</c:v>
                </c:pt>
                <c:pt idx="52">
                  <c:v>128</c:v>
                </c:pt>
                <c:pt idx="53">
                  <c:v>156</c:v>
                </c:pt>
                <c:pt idx="54">
                  <c:v>163</c:v>
                </c:pt>
                <c:pt idx="55">
                  <c:v>157</c:v>
                </c:pt>
                <c:pt idx="56">
                  <c:v>152</c:v>
                </c:pt>
                <c:pt idx="57">
                  <c:v>146</c:v>
                </c:pt>
                <c:pt idx="58">
                  <c:v>154</c:v>
                </c:pt>
                <c:pt idx="59">
                  <c:v>152</c:v>
                </c:pt>
                <c:pt idx="60">
                  <c:v>161</c:v>
                </c:pt>
                <c:pt idx="61">
                  <c:v>154</c:v>
                </c:pt>
                <c:pt idx="62">
                  <c:v>145</c:v>
                </c:pt>
                <c:pt idx="63">
                  <c:v>139</c:v>
                </c:pt>
                <c:pt idx="64">
                  <c:v>147</c:v>
                </c:pt>
                <c:pt idx="65">
                  <c:v>131</c:v>
                </c:pt>
                <c:pt idx="66">
                  <c:v>135</c:v>
                </c:pt>
                <c:pt idx="67">
                  <c:v>136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Other</c:v>
                </c:pt>
                <c:pt idx="1">
                  <c:v>Ro-Ro</c:v>
                </c:pt>
                <c:pt idx="2">
                  <c:v>Bulk Carrier</c:v>
                </c:pt>
                <c:pt idx="3">
                  <c:v>Tanker</c:v>
                </c:pt>
                <c:pt idx="4">
                  <c:v>Container</c:v>
                </c:pt>
                <c:pt idx="5">
                  <c:v>Tug</c:v>
                </c:pt>
              </c:strCache>
            </c:strRef>
          </c:cat>
          <c:val>
            <c:numRef>
              <c:f>Sheet1!$B$2:$B$7</c:f>
              <c:numCache>
                <c:ptCount val="6"/>
                <c:pt idx="0">
                  <c:v>45</c:v>
                </c:pt>
                <c:pt idx="1">
                  <c:v>4</c:v>
                </c:pt>
                <c:pt idx="2">
                  <c:v>40</c:v>
                </c:pt>
                <c:pt idx="3">
                  <c:v>30</c:v>
                </c:pt>
                <c:pt idx="4">
                  <c:v>7</c:v>
                </c:pt>
                <c:pt idx="5">
                  <c:v>10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BEM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(→ Red Sea)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Sheet1!$A$2:$A$68</c:f>
              <c:multiLvlStrCache>
                <c:ptCount val="67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</c:lvl>
              </c:multiLvlStrCache>
            </c:multiLvlStrRef>
          </c:cat>
          <c:val>
            <c:numRef>
              <c:f>Sheet1!$B$2:$B$68</c:f>
              <c:numCache>
                <c:formatCode>General</c:formatCode>
                <c:ptCount val="6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26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(→ Gulf of Aden)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Sheet1!$A$2:$A$68</c:f>
              <c:multiLvlStrCache>
                <c:ptCount val="67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</c:lvl>
              </c:multiLvlStrCache>
            </c:multiLvlStrRef>
          </c:cat>
          <c:val>
            <c:numRef>
              <c:f>Sheet1!$C$2:$C$68</c:f>
              <c:numCache>
                <c:formatCode>General</c:formatCode>
                <c:ptCount val="6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26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gate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(canal-bound)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Sheet1!$A$2:$A$68</c:f>
              <c:multiLvlStrCache>
                <c:ptCount val="67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</c:lvl>
              </c:multiLvlStrCache>
            </c:multiLvlStrRef>
          </c:cat>
          <c:val>
            <c:numRef>
              <c:f>Sheet1!$B$2:$B$68</c:f>
              <c:numCache>
                <c:formatCode>General</c:formatCode>
                <c:ptCount val="6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(Red Sea-bound)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Sheet1!$A$2:$A$68</c:f>
              <c:multiLvlStrCache>
                <c:ptCount val="67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</c:lvl>
              </c:multiLvlStrCache>
            </c:multiLvlStrRef>
          </c:cat>
          <c:val>
            <c:numRef>
              <c:f>Sheet1!$C$2:$C$68</c:f>
              <c:numCache>
                <c:formatCode>General</c:formatCode>
                <c:ptCount val="6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crossings by operator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Suez crossings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Sheet1!$A$2:$A$2</c:f>
              <c:strCache>
                <c:ptCount val="1"/>
                <c:pt idx="0">
                  <c:v>Other</c:v>
                </c:pt>
              </c:strCache>
            </c:strRef>
          </c:cat>
          <c:val>
            <c:numRef>
              <c:f>Sheet1!$B$2:$B$2</c:f>
              <c:numCache>
                <c:ptCount val="1"/>
                <c:pt idx="0">
                  <c:v>2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chart" Target="/ppt/charts/chart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chart" Target="/ppt/charts/chart4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chart" Target="/ppt/charts/chart7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4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0"/>
            <a:ext cx="12161520" cy="23774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400" b="1" spc="200" kern="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BAB EL-MANDEB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658368" y="27889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dirty="0">
                <a:solidFill>
                  <a:srgbClr val="E8F1F5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Transit Monitor  ·  Latest snapshot · 29 Jul 2026 05:30 UTC Intelligence Report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4297680"/>
            <a:ext cx="475488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429768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2440"/>
                </a:solidFill>
              </a:rPr>
              <a:t>29 Jul 2026  —  29 Jul 2026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008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52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64008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BEM CROSSINGS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7472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26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347472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NORTHBOUND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30936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26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630936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SOUTHBOUND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398</a:t>
            </a:r>
            <a:endParaRPr lang="en-US" sz="4600" dirty="0"/>
          </a:p>
        </p:txBody>
      </p:sp>
      <p:sp>
        <p:nvSpPr>
          <p:cNvPr id="14" name="Text 12"/>
          <p:cNvSpPr/>
          <p:nvPr/>
        </p:nvSpPr>
        <p:spPr>
          <a:xfrm>
            <a:off x="914400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VESSELS IN JWCLA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FB6C4"/>
                </a:solidFill>
              </a:rPr>
              <a:t>Generated automatically from a single daily AIS position dump.  Crossing line drawn across the Perim/Mayyun narrows (~12.6° N).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JWC Listed Area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18° N to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Maersk Competitors — Activity Overview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143000"/>
          <a:ext cx="1143000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1078992"/>
                <a:gridCol w="1078992"/>
                <a:gridCol w="1078992"/>
                <a:gridCol w="1078992"/>
                <a:gridCol w="1051560"/>
                <a:gridCol w="1051560"/>
                <a:gridCol w="1051560"/>
                <a:gridCol w="1051560"/>
                <a:gridCol w="1051560"/>
              </a:tblGrid>
              <a:tr h="365760">
                <a:tc rowSpan="2"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Competition Overview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Routings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5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Port Calls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65760">
                <a:tc vMerge="1">
                  <a:tcPr/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BAM Crossings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Red Sea Transits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Strait of Hormuz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Gulf of Aden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Djibouti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Berbera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Salalah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Jeddah-KAP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Maersk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MSC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CMA CGM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Hapag-Lloyd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COSCO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Evergreen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Ocean Network Express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Wan Hai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PIL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Messina Line (MSC affiliation)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Routings are counted from gate crossings over the report window. Port Calls are geofenced — a vessel inside a port-anchorage zone counts as in that port. Operator matching is by vessel-name prefix.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4864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21208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080760" y="1143000"/>
            <a:ext cx="57150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263640" y="1280160"/>
            <a:ext cx="5349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29 Jul 2026 05:30 UTC Crossings</a:t>
            </a:r>
            <a:endParaRPr lang="en-US" sz="1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263640" y="1783080"/>
          <a:ext cx="5349240" cy="914400"/>
        </p:xfrm>
        <a:graphic>
          <a:graphicData uri="http://schemas.openxmlformats.org/drawingml/2006/table">
            <a:tbl>
              <a:tblPr/>
              <a:tblGrid>
                <a:gridCol w="2788920"/>
                <a:gridCol w="640080"/>
                <a:gridCol w="868680"/>
                <a:gridCol w="105156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Type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ALFA LIVESTOCK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TRANSFORMER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D'ARTAGNAN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HUA SHAN RORO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SHENG CHANG 777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RINALAND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MAYSA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HAMEED 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SANG SHIN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MUSTAFA J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STAR HUASHAN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 RONG KOU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JAL KISAN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Text 8"/>
          <p:cNvSpPr/>
          <p:nvPr/>
        </p:nvSpPr>
        <p:spPr>
          <a:xfrm>
            <a:off x="6263640" y="5806440"/>
            <a:ext cx="5349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</a:rPr>
              <a:t>+ 39 more (see HTML dashboard / data export)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CMA CGM —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48640" y="128016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29 jul 2026 05:30 utc BEM crossings — CMA CGM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8B8D"/>
                </a:solidFill>
              </a:rPr>
              <a:t>0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NB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20040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440"/>
                </a:solidFill>
              </a:rPr>
              <a:t>1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SB</a:t>
            </a:r>
            <a:endParaRPr lang="en-US" sz="2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286000"/>
          <a:ext cx="5486400" cy="914400"/>
        </p:xfrm>
        <a:graphic>
          <a:graphicData uri="http://schemas.openxmlformats.org/drawingml/2006/table">
            <a:tbl>
              <a:tblPr/>
              <a:tblGrid>
                <a:gridCol w="2606040"/>
                <a:gridCol w="685800"/>
                <a:gridCol w="1188720"/>
                <a:gridCol w="100584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Service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D'ARTAGNAN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07-29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Shape 9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6492240" y="137160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</a:rPr>
              <a:t>Service Breakdown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92240" y="2194560"/>
            <a:ext cx="51206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Service strings (BEX2, REX2, MEX, OCR…) are not present in the AIS daily dump.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Drop a services.json (IMO → service string) next to the database and this chart populates automatically on the next run.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Crossing the Suez Gate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57784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6492240" y="1371600"/>
          <a:ext cx="512064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Text 7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Note — crossing the Suez gate does not by itself confirm a Bab el-Mandeb transit; the two gates are tracked independently. Suez is a low-confidence gate (canal lies north of most AIS coverage in this dump).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el-Mandeb Transit Monitor</dc:title>
  <dc:subject>PptxGenJS Presentation</dc:subject>
  <dc:creator>voyageexecution.com</dc:creator>
  <cp:lastModifiedBy>voyageexecution.com</cp:lastModifiedBy>
  <cp:revision>1</cp:revision>
  <dcterms:created xsi:type="dcterms:W3CDTF">2026-07-29T11:22:19Z</dcterms:created>
  <dcterms:modified xsi:type="dcterms:W3CDTF">2026-07-29T11:22:19Z</dcterms:modified>
</cp:coreProperties>
</file>