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5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Sheet1!$A$2:$A$101</c:f>
              <c:multiLvlStrCache>
                <c:ptCount val="100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  <c:pt idx="66">
                    <c:v>28-07-2026</c:v>
                  </c:pt>
                  <c:pt idx="67">
                    <c:v>29-07-2026</c:v>
                  </c:pt>
                  <c:pt idx="68">
                    <c:v>30-07-2026</c:v>
                  </c:pt>
                  <c:pt idx="69">
                    <c:v>31-07-2026</c:v>
                  </c:pt>
                  <c:pt idx="70">
                    <c:v>01-08-2026</c:v>
                  </c:pt>
                  <c:pt idx="71">
                    <c:v>02-08-2026</c:v>
                  </c:pt>
                  <c:pt idx="72">
                    <c:v>03-08-2026</c:v>
                  </c:pt>
                  <c:pt idx="73">
                    <c:v>04-08-2026</c:v>
                  </c:pt>
                  <c:pt idx="74">
                    <c:v>05-08-2026</c:v>
                  </c:pt>
                  <c:pt idx="75">
                    <c:v>06-08-2026</c:v>
                  </c:pt>
                  <c:pt idx="76">
                    <c:v>08-08-2026</c:v>
                  </c:pt>
                  <c:pt idx="77">
                    <c:v>09-08-2026</c:v>
                  </c:pt>
                  <c:pt idx="78">
                    <c:v>10-08-2026</c:v>
                  </c:pt>
                  <c:pt idx="79">
                    <c:v>11-08-2026</c:v>
                  </c:pt>
                  <c:pt idx="80">
                    <c:v>12-08-2026</c:v>
                  </c:pt>
                  <c:pt idx="81">
                    <c:v>14-08-2026</c:v>
                  </c:pt>
                  <c:pt idx="82">
                    <c:v>15-08-2026</c:v>
                  </c:pt>
                  <c:pt idx="83">
                    <c:v>16-08-2026</c:v>
                  </c:pt>
                  <c:pt idx="84">
                    <c:v>17-08-2026</c:v>
                  </c:pt>
                  <c:pt idx="85">
                    <c:v>19-08-2026</c:v>
                  </c:pt>
                  <c:pt idx="86">
                    <c:v>20-08-2026</c:v>
                  </c:pt>
                  <c:pt idx="87">
                    <c:v>21-08-2026</c:v>
                  </c:pt>
                  <c:pt idx="88">
                    <c:v>22-08-2026</c:v>
                  </c:pt>
                  <c:pt idx="89">
                    <c:v>23-08-2026</c:v>
                  </c:pt>
                  <c:pt idx="90">
                    <c:v>24-08-2026</c:v>
                  </c:pt>
                  <c:pt idx="91">
                    <c:v>25-08-2026</c:v>
                  </c:pt>
                  <c:pt idx="92">
                    <c:v>26-08-2026</c:v>
                  </c:pt>
                  <c:pt idx="93">
                    <c:v>27-08-2026</c:v>
                  </c:pt>
                  <c:pt idx="94">
                    <c:v>28-08-2026</c:v>
                  </c:pt>
                  <c:pt idx="95">
                    <c:v>29-08-2026</c:v>
                  </c:pt>
                  <c:pt idx="96">
                    <c:v>01-09-2026</c:v>
                  </c:pt>
                  <c:pt idx="97">
                    <c:v>02-09-2026</c:v>
                  </c:pt>
                  <c:pt idx="98">
                    <c:v>04-09-2026</c:v>
                  </c:pt>
                  <c:pt idx="99">
                    <c:v>05-09-2026</c:v>
                  </c:pt>
                </c:lvl>
              </c:multiLvlStrCache>
            </c:multiLvlStrRef>
          </c:cat>
          <c:val>
            <c:numRef>
              <c:f>Sheet1!$B$2:$B$101</c:f>
              <c:numCache>
                <c:formatCode>General</c:formatCode>
                <c:ptCount val="100"/>
                <c:pt idx="0">
                  <c:v>387</c:v>
                </c:pt>
                <c:pt idx="1">
                  <c:v>385</c:v>
                </c:pt>
                <c:pt idx="2">
                  <c:v>374</c:v>
                </c:pt>
                <c:pt idx="3">
                  <c:v>400</c:v>
                </c:pt>
                <c:pt idx="4">
                  <c:v>394</c:v>
                </c:pt>
                <c:pt idx="5">
                  <c:v>391</c:v>
                </c:pt>
                <c:pt idx="6">
                  <c:v>400</c:v>
                </c:pt>
                <c:pt idx="7">
                  <c:v>414</c:v>
                </c:pt>
                <c:pt idx="8">
                  <c:v>405</c:v>
                </c:pt>
                <c:pt idx="9">
                  <c:v>412</c:v>
                </c:pt>
                <c:pt idx="10">
                  <c:v>406</c:v>
                </c:pt>
                <c:pt idx="11">
                  <c:v>415</c:v>
                </c:pt>
                <c:pt idx="12">
                  <c:v>411</c:v>
                </c:pt>
                <c:pt idx="13">
                  <c:v>407</c:v>
                </c:pt>
                <c:pt idx="14">
                  <c:v>400</c:v>
                </c:pt>
                <c:pt idx="15">
                  <c:v>397</c:v>
                </c:pt>
                <c:pt idx="16">
                  <c:v>398</c:v>
                </c:pt>
                <c:pt idx="17">
                  <c:v>402</c:v>
                </c:pt>
                <c:pt idx="18">
                  <c:v>416</c:v>
                </c:pt>
                <c:pt idx="19">
                  <c:v>407</c:v>
                </c:pt>
                <c:pt idx="20">
                  <c:v>436</c:v>
                </c:pt>
                <c:pt idx="21">
                  <c:v>424</c:v>
                </c:pt>
                <c:pt idx="22">
                  <c:v>411</c:v>
                </c:pt>
                <c:pt idx="23">
                  <c:v>409</c:v>
                </c:pt>
                <c:pt idx="24">
                  <c:v>415</c:v>
                </c:pt>
                <c:pt idx="25">
                  <c:v>406</c:v>
                </c:pt>
                <c:pt idx="26">
                  <c:v>416</c:v>
                </c:pt>
                <c:pt idx="27">
                  <c:v>418</c:v>
                </c:pt>
                <c:pt idx="28">
                  <c:v>407</c:v>
                </c:pt>
                <c:pt idx="29">
                  <c:v>420</c:v>
                </c:pt>
                <c:pt idx="30">
                  <c:v>400</c:v>
                </c:pt>
                <c:pt idx="31">
                  <c:v>411</c:v>
                </c:pt>
                <c:pt idx="32">
                  <c:v>423</c:v>
                </c:pt>
                <c:pt idx="33">
                  <c:v>439</c:v>
                </c:pt>
                <c:pt idx="34">
                  <c:v>450</c:v>
                </c:pt>
                <c:pt idx="35">
                  <c:v>416</c:v>
                </c:pt>
                <c:pt idx="36">
                  <c:v>409</c:v>
                </c:pt>
                <c:pt idx="37">
                  <c:v>418</c:v>
                </c:pt>
                <c:pt idx="38">
                  <c:v>433</c:v>
                </c:pt>
                <c:pt idx="39">
                  <c:v>430</c:v>
                </c:pt>
                <c:pt idx="40">
                  <c:v>421</c:v>
                </c:pt>
                <c:pt idx="41">
                  <c:v>433</c:v>
                </c:pt>
                <c:pt idx="42">
                  <c:v>419</c:v>
                </c:pt>
                <c:pt idx="43">
                  <c:v>409</c:v>
                </c:pt>
                <c:pt idx="44">
                  <c:v>403</c:v>
                </c:pt>
                <c:pt idx="45">
                  <c:v>407</c:v>
                </c:pt>
                <c:pt idx="46">
                  <c:v>398</c:v>
                </c:pt>
                <c:pt idx="47">
                  <c:v>398</c:v>
                </c:pt>
                <c:pt idx="48">
                  <c:v>411</c:v>
                </c:pt>
                <c:pt idx="49">
                  <c:v>415</c:v>
                </c:pt>
                <c:pt idx="50">
                  <c:v>434</c:v>
                </c:pt>
                <c:pt idx="51">
                  <c:v>462</c:v>
                </c:pt>
                <c:pt idx="52">
                  <c:v>445</c:v>
                </c:pt>
                <c:pt idx="53">
                  <c:v>439</c:v>
                </c:pt>
                <c:pt idx="54">
                  <c:v>425</c:v>
                </c:pt>
                <c:pt idx="55">
                  <c:v>413</c:v>
                </c:pt>
                <c:pt idx="56">
                  <c:v>415</c:v>
                </c:pt>
                <c:pt idx="57">
                  <c:v>426</c:v>
                </c:pt>
                <c:pt idx="58">
                  <c:v>440</c:v>
                </c:pt>
                <c:pt idx="59">
                  <c:v>432</c:v>
                </c:pt>
                <c:pt idx="60">
                  <c:v>415</c:v>
                </c:pt>
                <c:pt idx="61">
                  <c:v>415</c:v>
                </c:pt>
                <c:pt idx="62">
                  <c:v>401</c:v>
                </c:pt>
                <c:pt idx="63">
                  <c:v>387</c:v>
                </c:pt>
                <c:pt idx="64">
                  <c:v>379</c:v>
                </c:pt>
                <c:pt idx="65">
                  <c:v>374</c:v>
                </c:pt>
                <c:pt idx="66">
                  <c:v>390</c:v>
                </c:pt>
                <c:pt idx="67">
                  <c:v>398</c:v>
                </c:pt>
                <c:pt idx="68">
                  <c:v>386</c:v>
                </c:pt>
                <c:pt idx="69">
                  <c:v>380</c:v>
                </c:pt>
                <c:pt idx="70">
                  <c:v>364</c:v>
                </c:pt>
                <c:pt idx="71">
                  <c:v>358</c:v>
                </c:pt>
                <c:pt idx="72">
                  <c:v>349</c:v>
                </c:pt>
                <c:pt idx="73">
                  <c:v>348</c:v>
                </c:pt>
                <c:pt idx="74">
                  <c:v>338</c:v>
                </c:pt>
                <c:pt idx="75">
                  <c:v>340</c:v>
                </c:pt>
                <c:pt idx="76">
                  <c:v>361</c:v>
                </c:pt>
                <c:pt idx="77">
                  <c:v>386</c:v>
                </c:pt>
                <c:pt idx="78">
                  <c:v>374</c:v>
                </c:pt>
                <c:pt idx="79">
                  <c:v>372</c:v>
                </c:pt>
                <c:pt idx="80">
                  <c:v>362</c:v>
                </c:pt>
                <c:pt idx="81">
                  <c:v>354</c:v>
                </c:pt>
                <c:pt idx="82">
                  <c:v>365</c:v>
                </c:pt>
                <c:pt idx="83">
                  <c:v>371</c:v>
                </c:pt>
                <c:pt idx="84">
                  <c:v>375</c:v>
                </c:pt>
                <c:pt idx="85">
                  <c:v>382</c:v>
                </c:pt>
                <c:pt idx="86">
                  <c:v>383</c:v>
                </c:pt>
                <c:pt idx="87">
                  <c:v>358</c:v>
                </c:pt>
                <c:pt idx="88">
                  <c:v>354</c:v>
                </c:pt>
                <c:pt idx="89">
                  <c:v>351</c:v>
                </c:pt>
                <c:pt idx="90">
                  <c:v>356</c:v>
                </c:pt>
                <c:pt idx="91">
                  <c:v>354</c:v>
                </c:pt>
                <c:pt idx="92">
                  <c:v>356</c:v>
                </c:pt>
                <c:pt idx="93">
                  <c:v>358</c:v>
                </c:pt>
                <c:pt idx="94">
                  <c:v>341</c:v>
                </c:pt>
                <c:pt idx="95">
                  <c:v>357</c:v>
                </c:pt>
                <c:pt idx="96">
                  <c:v>339</c:v>
                </c:pt>
                <c:pt idx="97">
                  <c:v>347</c:v>
                </c:pt>
                <c:pt idx="98">
                  <c:v>340</c:v>
                </c:pt>
                <c:pt idx="99">
                  <c:v>344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Pt>
            <c:idx val="6"/>
            <c:bubble3D val="0"/>
            <c:spPr>
              <a:solidFill>
                <a:srgbClr val="5B7553"/>
              </a:solidFill>
              <a:effectLst/>
            </c:spPr>
          </c:dPt>
          <c:dPt>
            <c:idx val="7"/>
            <c:bubble3D val="0"/>
            <c:spPr>
              <a:solidFill>
                <a:srgbClr val="6B7280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Sheet1!$A$2:$A$9</c:f>
              <c:strCache>
                <c:ptCount val="8"/>
                <c:pt idx="0">
                  <c:v>Tanker</c:v>
                </c:pt>
                <c:pt idx="1">
                  <c:v>Container</c:v>
                </c:pt>
                <c:pt idx="2">
                  <c:v>Other</c:v>
                </c:pt>
                <c:pt idx="3">
                  <c:v>Bulk Carrier</c:v>
                </c:pt>
                <c:pt idx="4">
                  <c:v>Tug</c:v>
                </c:pt>
                <c:pt idx="5">
                  <c:v>Naval</c:v>
                </c:pt>
                <c:pt idx="6">
                  <c:v>Unknown</c:v>
                </c:pt>
                <c:pt idx="7">
                  <c:v>Ro-Ro</c:v>
                </c:pt>
              </c:strCache>
            </c:strRef>
          </c:cat>
          <c:val>
            <c:numRef>
              <c:f>Sheet1!$B$2:$B$9</c:f>
              <c:numCache>
                <c:ptCount val="8"/>
                <c:pt idx="0">
                  <c:v>87</c:v>
                </c:pt>
                <c:pt idx="1">
                  <c:v>45</c:v>
                </c:pt>
                <c:pt idx="2">
                  <c:v>94</c:v>
                </c:pt>
                <c:pt idx="3">
                  <c:v>98</c:v>
                </c:pt>
                <c:pt idx="4">
                  <c:v>8</c:v>
                </c:pt>
                <c:pt idx="5">
                  <c:v>1</c:v>
                </c:pt>
                <c:pt idx="6">
                  <c:v>2</c:v>
                </c:pt>
                <c:pt idx="7">
                  <c:v>9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Count of Vessels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7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Sheet1!$A$2:$A$101</c:f>
              <c:multiLvlStrCache>
                <c:ptCount val="100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27-05-2026</c:v>
                  </c:pt>
                  <c:pt idx="8">
                    <c:v>28-05-2026</c:v>
                  </c:pt>
                  <c:pt idx="9">
                    <c:v>29-05-2026</c:v>
                  </c:pt>
                  <c:pt idx="10">
                    <c:v>01-06-2026</c:v>
                  </c:pt>
                  <c:pt idx="11">
                    <c:v>02-06-2026</c:v>
                  </c:pt>
                  <c:pt idx="12">
                    <c:v>03-06-2026</c:v>
                  </c:pt>
                  <c:pt idx="13">
                    <c:v>04-06-2026</c:v>
                  </c:pt>
                  <c:pt idx="14">
                    <c:v>05-06-2026</c:v>
                  </c:pt>
                  <c:pt idx="15">
                    <c:v>06-06-2026</c:v>
                  </c:pt>
                  <c:pt idx="16">
                    <c:v>07-06-2026</c:v>
                  </c:pt>
                  <c:pt idx="17">
                    <c:v>08-06-2026</c:v>
                  </c:pt>
                  <c:pt idx="18">
                    <c:v>09-06-2026</c:v>
                  </c:pt>
                  <c:pt idx="19">
                    <c:v>10-06-2026</c:v>
                  </c:pt>
                  <c:pt idx="20">
                    <c:v>11-06-2026</c:v>
                  </c:pt>
                  <c:pt idx="21">
                    <c:v>12-06-2026</c:v>
                  </c:pt>
                  <c:pt idx="22">
                    <c:v>13-06-2026</c:v>
                  </c:pt>
                  <c:pt idx="23">
                    <c:v>14-06-2026</c:v>
                  </c:pt>
                  <c:pt idx="24">
                    <c:v>15-06-2026</c:v>
                  </c:pt>
                  <c:pt idx="25">
                    <c:v>16-06-2026</c:v>
                  </c:pt>
                  <c:pt idx="26">
                    <c:v>17-06-2026</c:v>
                  </c:pt>
                  <c:pt idx="27">
                    <c:v>18-06-2026</c:v>
                  </c:pt>
                  <c:pt idx="28">
                    <c:v>19-06-2026</c:v>
                  </c:pt>
                  <c:pt idx="29">
                    <c:v>20-06-2026</c:v>
                  </c:pt>
                  <c:pt idx="30">
                    <c:v>22-06-2026</c:v>
                  </c:pt>
                  <c:pt idx="31">
                    <c:v>23-06-2026</c:v>
                  </c:pt>
                  <c:pt idx="32">
                    <c:v>24-06-2026</c:v>
                  </c:pt>
                  <c:pt idx="33">
                    <c:v>25-06-2026</c:v>
                  </c:pt>
                  <c:pt idx="34">
                    <c:v>26-06-2026</c:v>
                  </c:pt>
                  <c:pt idx="35">
                    <c:v>27-06-2026</c:v>
                  </c:pt>
                  <c:pt idx="36">
                    <c:v>28-06-2026</c:v>
                  </c:pt>
                  <c:pt idx="37">
                    <c:v>29-06-2026</c:v>
                  </c:pt>
                  <c:pt idx="38">
                    <c:v>30-06-2026</c:v>
                  </c:pt>
                  <c:pt idx="39">
                    <c:v>01-07-2026</c:v>
                  </c:pt>
                  <c:pt idx="40">
                    <c:v>02-07-2026</c:v>
                  </c:pt>
                  <c:pt idx="41">
                    <c:v>03-07-2026</c:v>
                  </c:pt>
                  <c:pt idx="42">
                    <c:v>04-07-2026</c:v>
                  </c:pt>
                  <c:pt idx="43">
                    <c:v>05-07-2026</c:v>
                  </c:pt>
                  <c:pt idx="44">
                    <c:v>06-07-2026</c:v>
                  </c:pt>
                  <c:pt idx="45">
                    <c:v>07-07-2026</c:v>
                  </c:pt>
                  <c:pt idx="46">
                    <c:v>08-07-2026</c:v>
                  </c:pt>
                  <c:pt idx="47">
                    <c:v>09-07-2026</c:v>
                  </c:pt>
                  <c:pt idx="48">
                    <c:v>10-07-2026</c:v>
                  </c:pt>
                  <c:pt idx="49">
                    <c:v>11-07-2026</c:v>
                  </c:pt>
                  <c:pt idx="50">
                    <c:v>12-07-2026</c:v>
                  </c:pt>
                  <c:pt idx="51">
                    <c:v>13-07-2026</c:v>
                  </c:pt>
                  <c:pt idx="52">
                    <c:v>14-07-2026</c:v>
                  </c:pt>
                  <c:pt idx="53">
                    <c:v>15-07-2026</c:v>
                  </c:pt>
                  <c:pt idx="54">
                    <c:v>16-07-2026</c:v>
                  </c:pt>
                  <c:pt idx="55">
                    <c:v>17-07-2026</c:v>
                  </c:pt>
                  <c:pt idx="56">
                    <c:v>18-07-2026</c:v>
                  </c:pt>
                  <c:pt idx="57">
                    <c:v>19-07-2026</c:v>
                  </c:pt>
                  <c:pt idx="58">
                    <c:v>20-07-2026</c:v>
                  </c:pt>
                  <c:pt idx="59">
                    <c:v>21-07-2026</c:v>
                  </c:pt>
                  <c:pt idx="60">
                    <c:v>22-07-2026</c:v>
                  </c:pt>
                  <c:pt idx="61">
                    <c:v>23-07-2026</c:v>
                  </c:pt>
                  <c:pt idx="62">
                    <c:v>24-07-2026</c:v>
                  </c:pt>
                  <c:pt idx="63">
                    <c:v>25-07-2026</c:v>
                  </c:pt>
                  <c:pt idx="64">
                    <c:v>26-07-2026</c:v>
                  </c:pt>
                  <c:pt idx="65">
                    <c:v>27-07-2026</c:v>
                  </c:pt>
                  <c:pt idx="66">
                    <c:v>28-07-2026</c:v>
                  </c:pt>
                  <c:pt idx="67">
                    <c:v>29-07-2026</c:v>
                  </c:pt>
                  <c:pt idx="68">
                    <c:v>30-07-2026</c:v>
                  </c:pt>
                  <c:pt idx="69">
                    <c:v>31-07-2026</c:v>
                  </c:pt>
                  <c:pt idx="70">
                    <c:v>01-08-2026</c:v>
                  </c:pt>
                  <c:pt idx="71">
                    <c:v>02-08-2026</c:v>
                  </c:pt>
                  <c:pt idx="72">
                    <c:v>03-08-2026</c:v>
                  </c:pt>
                  <c:pt idx="73">
                    <c:v>04-08-2026</c:v>
                  </c:pt>
                  <c:pt idx="74">
                    <c:v>05-08-2026</c:v>
                  </c:pt>
                  <c:pt idx="75">
                    <c:v>06-08-2026</c:v>
                  </c:pt>
                  <c:pt idx="76">
                    <c:v>08-08-2026</c:v>
                  </c:pt>
                  <c:pt idx="77">
                    <c:v>09-08-2026</c:v>
                  </c:pt>
                  <c:pt idx="78">
                    <c:v>10-08-2026</c:v>
                  </c:pt>
                  <c:pt idx="79">
                    <c:v>11-08-2026</c:v>
                  </c:pt>
                  <c:pt idx="80">
                    <c:v>12-08-2026</c:v>
                  </c:pt>
                  <c:pt idx="81">
                    <c:v>14-08-2026</c:v>
                  </c:pt>
                  <c:pt idx="82">
                    <c:v>15-08-2026</c:v>
                  </c:pt>
                  <c:pt idx="83">
                    <c:v>16-08-2026</c:v>
                  </c:pt>
                  <c:pt idx="84">
                    <c:v>17-08-2026</c:v>
                  </c:pt>
                  <c:pt idx="85">
                    <c:v>19-08-2026</c:v>
                  </c:pt>
                  <c:pt idx="86">
                    <c:v>20-08-2026</c:v>
                  </c:pt>
                  <c:pt idx="87">
                    <c:v>21-08-2026</c:v>
                  </c:pt>
                  <c:pt idx="88">
                    <c:v>22-08-2026</c:v>
                  </c:pt>
                  <c:pt idx="89">
                    <c:v>23-08-2026</c:v>
                  </c:pt>
                  <c:pt idx="90">
                    <c:v>24-08-2026</c:v>
                  </c:pt>
                  <c:pt idx="91">
                    <c:v>25-08-2026</c:v>
                  </c:pt>
                  <c:pt idx="92">
                    <c:v>26-08-2026</c:v>
                  </c:pt>
                  <c:pt idx="93">
                    <c:v>27-08-2026</c:v>
                  </c:pt>
                  <c:pt idx="94">
                    <c:v>28-08-2026</c:v>
                  </c:pt>
                  <c:pt idx="95">
                    <c:v>29-08-2026</c:v>
                  </c:pt>
                  <c:pt idx="96">
                    <c:v>01-09-2026</c:v>
                  </c:pt>
                  <c:pt idx="97">
                    <c:v>02-09-2026</c:v>
                  </c:pt>
                  <c:pt idx="98">
                    <c:v>04-09-2026</c:v>
                  </c:pt>
                  <c:pt idx="99">
                    <c:v>05-09-2026</c:v>
                  </c:pt>
                </c:lvl>
              </c:multiLvlStrCache>
            </c:multiLvlStrRef>
          </c:cat>
          <c:val>
            <c:numRef>
              <c:f>Sheet1!$B$2:$B$101</c:f>
              <c:numCache>
                <c:formatCode>General</c:formatCode>
                <c:ptCount val="100"/>
                <c:pt idx="0">
                  <c:v>138</c:v>
                </c:pt>
                <c:pt idx="1">
                  <c:v>135</c:v>
                </c:pt>
                <c:pt idx="2">
                  <c:v>125</c:v>
                </c:pt>
                <c:pt idx="3">
                  <c:v>138</c:v>
                </c:pt>
                <c:pt idx="4">
                  <c:v>141</c:v>
                </c:pt>
                <c:pt idx="5">
                  <c:v>134</c:v>
                </c:pt>
                <c:pt idx="6">
                  <c:v>133</c:v>
                </c:pt>
                <c:pt idx="7">
                  <c:v>149</c:v>
                </c:pt>
                <c:pt idx="8">
                  <c:v>140</c:v>
                </c:pt>
                <c:pt idx="9">
                  <c:v>140</c:v>
                </c:pt>
                <c:pt idx="10">
                  <c:v>138</c:v>
                </c:pt>
                <c:pt idx="11">
                  <c:v>156</c:v>
                </c:pt>
                <c:pt idx="12">
                  <c:v>140</c:v>
                </c:pt>
                <c:pt idx="13">
                  <c:v>134</c:v>
                </c:pt>
                <c:pt idx="14">
                  <c:v>140</c:v>
                </c:pt>
                <c:pt idx="15">
                  <c:v>142</c:v>
                </c:pt>
                <c:pt idx="16">
                  <c:v>124</c:v>
                </c:pt>
                <c:pt idx="17">
                  <c:v>129</c:v>
                </c:pt>
                <c:pt idx="18">
                  <c:v>134</c:v>
                </c:pt>
                <c:pt idx="19">
                  <c:v>124</c:v>
                </c:pt>
                <c:pt idx="20">
                  <c:v>139</c:v>
                </c:pt>
                <c:pt idx="21">
                  <c:v>147</c:v>
                </c:pt>
                <c:pt idx="22">
                  <c:v>159</c:v>
                </c:pt>
                <c:pt idx="23">
                  <c:v>158</c:v>
                </c:pt>
                <c:pt idx="24">
                  <c:v>141</c:v>
                </c:pt>
                <c:pt idx="25">
                  <c:v>126</c:v>
                </c:pt>
                <c:pt idx="26">
                  <c:v>165</c:v>
                </c:pt>
                <c:pt idx="27">
                  <c:v>163</c:v>
                </c:pt>
                <c:pt idx="28">
                  <c:v>151</c:v>
                </c:pt>
                <c:pt idx="29">
                  <c:v>149</c:v>
                </c:pt>
                <c:pt idx="30">
                  <c:v>135</c:v>
                </c:pt>
                <c:pt idx="31">
                  <c:v>137</c:v>
                </c:pt>
                <c:pt idx="32">
                  <c:v>141</c:v>
                </c:pt>
                <c:pt idx="33">
                  <c:v>147</c:v>
                </c:pt>
                <c:pt idx="34">
                  <c:v>148</c:v>
                </c:pt>
                <c:pt idx="35">
                  <c:v>136</c:v>
                </c:pt>
                <c:pt idx="36">
                  <c:v>152</c:v>
                </c:pt>
                <c:pt idx="37">
                  <c:v>148</c:v>
                </c:pt>
                <c:pt idx="38">
                  <c:v>137</c:v>
                </c:pt>
                <c:pt idx="39">
                  <c:v>147</c:v>
                </c:pt>
                <c:pt idx="40">
                  <c:v>141</c:v>
                </c:pt>
                <c:pt idx="41">
                  <c:v>142</c:v>
                </c:pt>
                <c:pt idx="42">
                  <c:v>135</c:v>
                </c:pt>
                <c:pt idx="43">
                  <c:v>137</c:v>
                </c:pt>
                <c:pt idx="44">
                  <c:v>132</c:v>
                </c:pt>
                <c:pt idx="45">
                  <c:v>132</c:v>
                </c:pt>
                <c:pt idx="46">
                  <c:v>129</c:v>
                </c:pt>
                <c:pt idx="47">
                  <c:v>132</c:v>
                </c:pt>
                <c:pt idx="48">
                  <c:v>129</c:v>
                </c:pt>
                <c:pt idx="49">
                  <c:v>141</c:v>
                </c:pt>
                <c:pt idx="50">
                  <c:v>153</c:v>
                </c:pt>
                <c:pt idx="51">
                  <c:v>151</c:v>
                </c:pt>
                <c:pt idx="52">
                  <c:v>128</c:v>
                </c:pt>
                <c:pt idx="53">
                  <c:v>156</c:v>
                </c:pt>
                <c:pt idx="54">
                  <c:v>163</c:v>
                </c:pt>
                <c:pt idx="55">
                  <c:v>157</c:v>
                </c:pt>
                <c:pt idx="56">
                  <c:v>152</c:v>
                </c:pt>
                <c:pt idx="57">
                  <c:v>146</c:v>
                </c:pt>
                <c:pt idx="58">
                  <c:v>154</c:v>
                </c:pt>
                <c:pt idx="59">
                  <c:v>152</c:v>
                </c:pt>
                <c:pt idx="60">
                  <c:v>161</c:v>
                </c:pt>
                <c:pt idx="61">
                  <c:v>154</c:v>
                </c:pt>
                <c:pt idx="62">
                  <c:v>145</c:v>
                </c:pt>
                <c:pt idx="63">
                  <c:v>139</c:v>
                </c:pt>
                <c:pt idx="64">
                  <c:v>147</c:v>
                </c:pt>
                <c:pt idx="65">
                  <c:v>131</c:v>
                </c:pt>
                <c:pt idx="66">
                  <c:v>135</c:v>
                </c:pt>
                <c:pt idx="67">
                  <c:v>136</c:v>
                </c:pt>
                <c:pt idx="68">
                  <c:v>140</c:v>
                </c:pt>
                <c:pt idx="69">
                  <c:v>146</c:v>
                </c:pt>
                <c:pt idx="70">
                  <c:v>131</c:v>
                </c:pt>
                <c:pt idx="71">
                  <c:v>119</c:v>
                </c:pt>
                <c:pt idx="72">
                  <c:v>113</c:v>
                </c:pt>
                <c:pt idx="73">
                  <c:v>113</c:v>
                </c:pt>
                <c:pt idx="74">
                  <c:v>113</c:v>
                </c:pt>
                <c:pt idx="75">
                  <c:v>120</c:v>
                </c:pt>
                <c:pt idx="76">
                  <c:v>120</c:v>
                </c:pt>
                <c:pt idx="77">
                  <c:v>121</c:v>
                </c:pt>
                <c:pt idx="78">
                  <c:v>117</c:v>
                </c:pt>
                <c:pt idx="79">
                  <c:v>111</c:v>
                </c:pt>
                <c:pt idx="80">
                  <c:v>115</c:v>
                </c:pt>
                <c:pt idx="81">
                  <c:v>127</c:v>
                </c:pt>
                <c:pt idx="82">
                  <c:v>133</c:v>
                </c:pt>
                <c:pt idx="83">
                  <c:v>121</c:v>
                </c:pt>
                <c:pt idx="84">
                  <c:v>123</c:v>
                </c:pt>
                <c:pt idx="85">
                  <c:v>129</c:v>
                </c:pt>
                <c:pt idx="86">
                  <c:v>124</c:v>
                </c:pt>
                <c:pt idx="87">
                  <c:v>114</c:v>
                </c:pt>
                <c:pt idx="88">
                  <c:v>120</c:v>
                </c:pt>
                <c:pt idx="89">
                  <c:v>119</c:v>
                </c:pt>
                <c:pt idx="90">
                  <c:v>107</c:v>
                </c:pt>
                <c:pt idx="91">
                  <c:v>112</c:v>
                </c:pt>
                <c:pt idx="92">
                  <c:v>114</c:v>
                </c:pt>
                <c:pt idx="93">
                  <c:v>114</c:v>
                </c:pt>
                <c:pt idx="94">
                  <c:v>95</c:v>
                </c:pt>
                <c:pt idx="95">
                  <c:v>108</c:v>
                </c:pt>
                <c:pt idx="96">
                  <c:v>102</c:v>
                </c:pt>
                <c:pt idx="97">
                  <c:v>110</c:v>
                </c:pt>
                <c:pt idx="98">
                  <c:v>104</c:v>
                </c:pt>
                <c:pt idx="99">
                  <c:v>105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7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6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600" b="0" i="0" u="none" strike="noStrike">
                <a:solidFill>
                  <a:srgbClr val="1E293B"/>
                </a:solidFill>
                <a:latin typeface="Arial"/>
              </a:rPr>
              <a:t>Count of Vessel — Category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Pt>
            <c:idx val="4"/>
            <c:bubble3D val="0"/>
            <c:spPr>
              <a:solidFill>
                <a:srgbClr val="0F8B8D"/>
              </a:solidFill>
              <a:effectLst/>
            </c:spPr>
          </c:dPt>
          <c:dPt>
            <c:idx val="5"/>
            <c:bubble3D val="0"/>
            <c:spPr>
              <a:solidFill>
                <a:srgbClr val="E0A458"/>
              </a:solidFill>
              <a:effectLst/>
            </c:spPr>
          </c:dPt>
          <c:dPt>
            <c:idx val="6"/>
            <c:bubble3D val="0"/>
            <c:spPr>
              <a:solidFill>
                <a:srgbClr val="5B7553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numFmt formatCode="General" sourceLinked="0"/>
              <c:spPr/>
              <c:txPr>
                <a:bodyPr/>
                <a:lstStyle/>
                <a:p>
                  <a:pPr>
                    <a:defRPr sz="9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Sheet1!$A$2:$A$8</c:f>
              <c:strCache>
                <c:ptCount val="7"/>
                <c:pt idx="0">
                  <c:v>Tanker</c:v>
                </c:pt>
                <c:pt idx="1">
                  <c:v>Other</c:v>
                </c:pt>
                <c:pt idx="2">
                  <c:v>Unknown</c:v>
                </c:pt>
                <c:pt idx="3">
                  <c:v>Ro-Ro</c:v>
                </c:pt>
                <c:pt idx="4">
                  <c:v>Bulk Carrier</c:v>
                </c:pt>
                <c:pt idx="5">
                  <c:v>Container</c:v>
                </c:pt>
                <c:pt idx="6">
                  <c:v>Tug</c:v>
                </c:pt>
              </c:strCache>
            </c:strRef>
          </c:cat>
          <c:val>
            <c:numRef>
              <c:f>Sheet1!$B$2:$B$8</c:f>
              <c:numCache>
                <c:ptCount val="7"/>
                <c:pt idx="0">
                  <c:v>23</c:v>
                </c:pt>
                <c:pt idx="1">
                  <c:v>27</c:v>
                </c:pt>
                <c:pt idx="2">
                  <c:v>2</c:v>
                </c:pt>
                <c:pt idx="3">
                  <c:v>3</c:v>
                </c:pt>
                <c:pt idx="4">
                  <c:v>38</c:v>
                </c:pt>
                <c:pt idx="5">
                  <c:v>10</c:v>
                </c:pt>
                <c:pt idx="6">
                  <c:v>2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BEM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(→ Red Sea)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Sheet1!$A$2:$A$100</c:f>
              <c:multiLvlStrCache>
                <c:ptCount val="99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  <c:pt idx="97">
                    <c:v>04-09-2026</c:v>
                  </c:pt>
                  <c:pt idx="98">
                    <c:v>05-09-2026</c:v>
                  </c:pt>
                </c:lvl>
              </c:multiLvlStrCache>
            </c:multiLvlStrRef>
          </c:cat>
          <c:val>
            <c:numRef>
              <c:f>Sheet1!$B$2:$B$100</c:f>
              <c:numCache>
                <c:formatCode>General</c:formatCode>
                <c:ptCount val="9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33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(→ Gulf of Aden)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Sheet1!$A$2:$A$100</c:f>
              <c:multiLvlStrCache>
                <c:ptCount val="99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  <c:pt idx="97">
                    <c:v>04-09-2026</c:v>
                  </c:pt>
                  <c:pt idx="98">
                    <c:v>05-09-2026</c:v>
                  </c:pt>
                </c:lvl>
              </c:multiLvlStrCache>
            </c:multiLvlStrRef>
          </c:cat>
          <c:val>
            <c:numRef>
              <c:f>Sheet1!$C$2:$C$100</c:f>
              <c:numCache>
                <c:formatCode>General</c:formatCode>
                <c:ptCount val="9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20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gate crossings by day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NB (canal-bound)</c:v>
                </c:pt>
              </c:strCache>
            </c:strRef>
          </c:tx>
          <c:spPr>
            <a:solidFill>
              <a:srgbClr val="2BB3C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Sheet1!$A$2:$A$100</c:f>
              <c:multiLvlStrCache>
                <c:ptCount val="99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  <c:pt idx="97">
                    <c:v>04-09-2026</c:v>
                  </c:pt>
                  <c:pt idx="98">
                    <c:v>05-09-2026</c:v>
                  </c:pt>
                </c:lvl>
              </c:multiLvlStrCache>
            </c:multiLvlStrRef>
          </c:cat>
          <c:val>
            <c:numRef>
              <c:f>Sheet1!$B$2:$B$100</c:f>
              <c:numCache>
                <c:formatCode>General</c:formatCode>
                <c:ptCount val="9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11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SB (Red Sea-bound)</c:v>
                </c:pt>
              </c:strCache>
            </c:strRef>
          </c:tx>
          <c:spPr>
            <a:solidFill>
              <a:srgbClr val="0B244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Sheet1!$A$2:$A$100</c:f>
              <c:multiLvlStrCache>
                <c:ptCount val="99"/>
                <c:lvl>
                  <c:pt idx="0">
                    <c:v>21-05-2026</c:v>
                  </c:pt>
                  <c:pt idx="1">
                    <c:v>22-05-2026</c:v>
                  </c:pt>
                  <c:pt idx="2">
                    <c:v>23-05-2026</c:v>
                  </c:pt>
                  <c:pt idx="3">
                    <c:v>24-05-2026</c:v>
                  </c:pt>
                  <c:pt idx="4">
                    <c:v>25-05-2026</c:v>
                  </c:pt>
                  <c:pt idx="5">
                    <c:v>26-05-2026</c:v>
                  </c:pt>
                  <c:pt idx="6">
                    <c:v>27-05-2026</c:v>
                  </c:pt>
                  <c:pt idx="7">
                    <c:v>28-05-2026</c:v>
                  </c:pt>
                  <c:pt idx="8">
                    <c:v>29-05-2026</c:v>
                  </c:pt>
                  <c:pt idx="9">
                    <c:v>01-06-2026</c:v>
                  </c:pt>
                  <c:pt idx="10">
                    <c:v>02-06-2026</c:v>
                  </c:pt>
                  <c:pt idx="11">
                    <c:v>03-06-2026</c:v>
                  </c:pt>
                  <c:pt idx="12">
                    <c:v>04-06-2026</c:v>
                  </c:pt>
                  <c:pt idx="13">
                    <c:v>05-06-2026</c:v>
                  </c:pt>
                  <c:pt idx="14">
                    <c:v>06-06-2026</c:v>
                  </c:pt>
                  <c:pt idx="15">
                    <c:v>07-06-2026</c:v>
                  </c:pt>
                  <c:pt idx="16">
                    <c:v>08-06-2026</c:v>
                  </c:pt>
                  <c:pt idx="17">
                    <c:v>09-06-2026</c:v>
                  </c:pt>
                  <c:pt idx="18">
                    <c:v>10-06-2026</c:v>
                  </c:pt>
                  <c:pt idx="19">
                    <c:v>11-06-2026</c:v>
                  </c:pt>
                  <c:pt idx="20">
                    <c:v>12-06-2026</c:v>
                  </c:pt>
                  <c:pt idx="21">
                    <c:v>13-06-2026</c:v>
                  </c:pt>
                  <c:pt idx="22">
                    <c:v>14-06-2026</c:v>
                  </c:pt>
                  <c:pt idx="23">
                    <c:v>15-06-2026</c:v>
                  </c:pt>
                  <c:pt idx="24">
                    <c:v>16-06-2026</c:v>
                  </c:pt>
                  <c:pt idx="25">
                    <c:v>17-06-2026</c:v>
                  </c:pt>
                  <c:pt idx="26">
                    <c:v>18-06-2026</c:v>
                  </c:pt>
                  <c:pt idx="27">
                    <c:v>19-06-2026</c:v>
                  </c:pt>
                  <c:pt idx="28">
                    <c:v>20-06-2026</c:v>
                  </c:pt>
                  <c:pt idx="29">
                    <c:v>22-06-2026</c:v>
                  </c:pt>
                  <c:pt idx="30">
                    <c:v>23-06-2026</c:v>
                  </c:pt>
                  <c:pt idx="31">
                    <c:v>24-06-2026</c:v>
                  </c:pt>
                  <c:pt idx="32">
                    <c:v>25-06-2026</c:v>
                  </c:pt>
                  <c:pt idx="33">
                    <c:v>26-06-2026</c:v>
                  </c:pt>
                  <c:pt idx="34">
                    <c:v>27-06-2026</c:v>
                  </c:pt>
                  <c:pt idx="35">
                    <c:v>28-06-2026</c:v>
                  </c:pt>
                  <c:pt idx="36">
                    <c:v>29-06-2026</c:v>
                  </c:pt>
                  <c:pt idx="37">
                    <c:v>30-06-2026</c:v>
                  </c:pt>
                  <c:pt idx="38">
                    <c:v>01-07-2026</c:v>
                  </c:pt>
                  <c:pt idx="39">
                    <c:v>02-07-2026</c:v>
                  </c:pt>
                  <c:pt idx="40">
                    <c:v>03-07-2026</c:v>
                  </c:pt>
                  <c:pt idx="41">
                    <c:v>04-07-2026</c:v>
                  </c:pt>
                  <c:pt idx="42">
                    <c:v>05-07-2026</c:v>
                  </c:pt>
                  <c:pt idx="43">
                    <c:v>06-07-2026</c:v>
                  </c:pt>
                  <c:pt idx="44">
                    <c:v>07-07-2026</c:v>
                  </c:pt>
                  <c:pt idx="45">
                    <c:v>08-07-2026</c:v>
                  </c:pt>
                  <c:pt idx="46">
                    <c:v>09-07-2026</c:v>
                  </c:pt>
                  <c:pt idx="47">
                    <c:v>10-07-2026</c:v>
                  </c:pt>
                  <c:pt idx="48">
                    <c:v>11-07-2026</c:v>
                  </c:pt>
                  <c:pt idx="49">
                    <c:v>12-07-2026</c:v>
                  </c:pt>
                  <c:pt idx="50">
                    <c:v>13-07-2026</c:v>
                  </c:pt>
                  <c:pt idx="51">
                    <c:v>14-07-2026</c:v>
                  </c:pt>
                  <c:pt idx="52">
                    <c:v>15-07-2026</c:v>
                  </c:pt>
                  <c:pt idx="53">
                    <c:v>16-07-2026</c:v>
                  </c:pt>
                  <c:pt idx="54">
                    <c:v>17-07-2026</c:v>
                  </c:pt>
                  <c:pt idx="55">
                    <c:v>18-07-2026</c:v>
                  </c:pt>
                  <c:pt idx="56">
                    <c:v>19-07-2026</c:v>
                  </c:pt>
                  <c:pt idx="57">
                    <c:v>20-07-2026</c:v>
                  </c:pt>
                  <c:pt idx="58">
                    <c:v>21-07-2026</c:v>
                  </c:pt>
                  <c:pt idx="59">
                    <c:v>22-07-2026</c:v>
                  </c:pt>
                  <c:pt idx="60">
                    <c:v>23-07-2026</c:v>
                  </c:pt>
                  <c:pt idx="61">
                    <c:v>24-07-2026</c:v>
                  </c:pt>
                  <c:pt idx="62">
                    <c:v>25-07-2026</c:v>
                  </c:pt>
                  <c:pt idx="63">
                    <c:v>26-07-2026</c:v>
                  </c:pt>
                  <c:pt idx="64">
                    <c:v>27-07-2026</c:v>
                  </c:pt>
                  <c:pt idx="65">
                    <c:v>28-07-2026</c:v>
                  </c:pt>
                  <c:pt idx="66">
                    <c:v>29-07-2026</c:v>
                  </c:pt>
                  <c:pt idx="67">
                    <c:v>30-07-2026</c:v>
                  </c:pt>
                  <c:pt idx="68">
                    <c:v>31-07-2026</c:v>
                  </c:pt>
                  <c:pt idx="69">
                    <c:v>01-08-2026</c:v>
                  </c:pt>
                  <c:pt idx="70">
                    <c:v>02-08-2026</c:v>
                  </c:pt>
                  <c:pt idx="71">
                    <c:v>03-08-2026</c:v>
                  </c:pt>
                  <c:pt idx="72">
                    <c:v>04-08-2026</c:v>
                  </c:pt>
                  <c:pt idx="73">
                    <c:v>05-08-2026</c:v>
                  </c:pt>
                  <c:pt idx="74">
                    <c:v>06-08-2026</c:v>
                  </c:pt>
                  <c:pt idx="75">
                    <c:v>08-08-2026</c:v>
                  </c:pt>
                  <c:pt idx="76">
                    <c:v>09-08-2026</c:v>
                  </c:pt>
                  <c:pt idx="77">
                    <c:v>10-08-2026</c:v>
                  </c:pt>
                  <c:pt idx="78">
                    <c:v>11-08-2026</c:v>
                  </c:pt>
                  <c:pt idx="79">
                    <c:v>12-08-2026</c:v>
                  </c:pt>
                  <c:pt idx="80">
                    <c:v>14-08-2026</c:v>
                  </c:pt>
                  <c:pt idx="81">
                    <c:v>15-08-2026</c:v>
                  </c:pt>
                  <c:pt idx="82">
                    <c:v>16-08-2026</c:v>
                  </c:pt>
                  <c:pt idx="83">
                    <c:v>17-08-2026</c:v>
                  </c:pt>
                  <c:pt idx="84">
                    <c:v>19-08-2026</c:v>
                  </c:pt>
                  <c:pt idx="85">
                    <c:v>20-08-2026</c:v>
                  </c:pt>
                  <c:pt idx="86">
                    <c:v>21-08-2026</c:v>
                  </c:pt>
                  <c:pt idx="87">
                    <c:v>22-08-2026</c:v>
                  </c:pt>
                  <c:pt idx="88">
                    <c:v>23-08-2026</c:v>
                  </c:pt>
                  <c:pt idx="89">
                    <c:v>24-08-2026</c:v>
                  </c:pt>
                  <c:pt idx="90">
                    <c:v>25-08-2026</c:v>
                  </c:pt>
                  <c:pt idx="91">
                    <c:v>26-08-2026</c:v>
                  </c:pt>
                  <c:pt idx="92">
                    <c:v>27-08-2026</c:v>
                  </c:pt>
                  <c:pt idx="93">
                    <c:v>28-08-2026</c:v>
                  </c:pt>
                  <c:pt idx="94">
                    <c:v>29-08-2026</c:v>
                  </c:pt>
                  <c:pt idx="95">
                    <c:v>01-09-2026</c:v>
                  </c:pt>
                  <c:pt idx="96">
                    <c:v>02-09-2026</c:v>
                  </c:pt>
                  <c:pt idx="97">
                    <c:v>04-09-2026</c:v>
                  </c:pt>
                  <c:pt idx="98">
                    <c:v>05-09-2026</c:v>
                  </c:pt>
                </c:lvl>
              </c:multiLvlStrCache>
            </c:multiLvlStrRef>
          </c:cat>
          <c:val>
            <c:numRef>
              <c:f>Sheet1!$C$2:$C$100</c:f>
              <c:numCache>
                <c:formatCode>General</c:formatCode>
                <c:ptCount val="9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26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 rot="2700000"/>
          <a:lstStyle/>
          <a:p>
            <a:pPr>
              <a:defRPr sz="8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500" b="0" i="0" u="none" strike="noStrike">
                <a:solidFill>
                  <a:srgbClr val="1E293B"/>
                </a:solidFill>
                <a:latin typeface="Arial"/>
              </a:defRPr>
            </a:pPr>
            <a:r>
              <a:rPr sz="1500" b="0" i="0" u="none" strike="noStrike">
                <a:solidFill>
                  <a:srgbClr val="1E293B"/>
                </a:solidFill>
                <a:latin typeface="Arial"/>
              </a:rPr>
              <a:t>Suez crossings by operator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Suez crossings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1C7293"/>
              </a:solidFill>
              <a:effectLst/>
            </c:spPr>
          </c:dPt>
          <c:dPt>
            <c:idx val="1"/>
            <c:bubble3D val="0"/>
            <c:spPr>
              <a:solidFill>
                <a:srgbClr val="0B2440"/>
              </a:solidFill>
              <a:effectLst/>
            </c:spPr>
          </c:dPt>
          <c:dPt>
            <c:idx val="2"/>
            <c:bubble3D val="0"/>
            <c:spPr>
              <a:solidFill>
                <a:srgbClr val="9AC4D6"/>
              </a:solidFill>
              <a:effectLst/>
            </c:spPr>
          </c:dPt>
          <c:dPt>
            <c:idx val="3"/>
            <c:bubble3D val="0"/>
            <c:spPr>
              <a:solidFill>
                <a:srgbClr val="C44E4E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Sheet1!$A$2:$A$5</c:f>
              <c:strCache>
                <c:ptCount val="4"/>
                <c:pt idx="0">
                  <c:v>Other</c:v>
                </c:pt>
                <c:pt idx="1">
                  <c:v>CMA CGM</c:v>
                </c:pt>
                <c:pt idx="2">
                  <c:v>Maersk</c:v>
                </c:pt>
                <c:pt idx="3">
                  <c:v>MSC</c:v>
                </c:pt>
              </c:strCache>
            </c:strRef>
          </c:cat>
          <c:val>
            <c:numRef>
              <c:f>Sheet1!$B$2:$B$5</c:f>
              <c:numCache>
                <c:ptCount val="4"/>
                <c:pt idx="0">
                  <c:v>28</c:v>
                </c:pt>
                <c:pt idx="1">
                  <c:v>4</c:v>
                </c:pt>
                <c:pt idx="2">
                  <c:v>4</c:v>
                </c:pt>
                <c:pt idx="3">
                  <c:v>1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
              <a:solidFill>
                <a:srgbClr val="64748B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chart" Target="/ppt/charts/chart2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.xml"/><Relationship Id="rId2" Type="http://schemas.openxmlformats.org/officeDocument/2006/relationships/chart" Target="/ppt/charts/chart4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6.xml"/><Relationship Id="rId2" Type="http://schemas.openxmlformats.org/officeDocument/2006/relationships/chart" Target="/ppt/charts/chart7.xml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24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1645920"/>
            <a:ext cx="12161520" cy="237744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830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5400" b="1" spc="200" kern="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BAB EL-MANDEB</a:t>
            </a:r>
            <a:endParaRPr lang="en-US" sz="5400" dirty="0"/>
          </a:p>
        </p:txBody>
      </p:sp>
      <p:sp>
        <p:nvSpPr>
          <p:cNvPr id="4" name="Text 2"/>
          <p:cNvSpPr/>
          <p:nvPr/>
        </p:nvSpPr>
        <p:spPr>
          <a:xfrm>
            <a:off x="658368" y="278892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2400" dirty="0">
                <a:solidFill>
                  <a:srgbClr val="E8F1F5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Transit Monitor  ·  Latest snapshot · 05 Sep 2026 07:30 UTC Intelligence Report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640080" y="4297680"/>
            <a:ext cx="4754880" cy="640080"/>
          </a:xfrm>
          <a:prstGeom prst="roundRect">
            <a:avLst>
              <a:gd name="adj" fmla="val 11429"/>
            </a:avLst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4297680"/>
            <a:ext cx="47548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2440"/>
                </a:solidFill>
              </a:rPr>
              <a:t>05 Sep 2026  —  05 Sep 2026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64008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53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64008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BEM CROSSINGS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47472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33</a:t>
            </a:r>
            <a:endParaRPr lang="en-US" sz="4600" dirty="0"/>
          </a:p>
        </p:txBody>
      </p:sp>
      <p:sp>
        <p:nvSpPr>
          <p:cNvPr id="10" name="Text 8"/>
          <p:cNvSpPr/>
          <p:nvPr/>
        </p:nvSpPr>
        <p:spPr>
          <a:xfrm>
            <a:off x="347472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NORTHBOUND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30936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20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630936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SOUTHBOUND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9144000" y="5166360"/>
            <a:ext cx="2606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600" b="1" dirty="0">
                <a:solidFill>
                  <a:srgbClr val="9AC4D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344</a:t>
            </a:r>
            <a:endParaRPr lang="en-US" sz="4600" dirty="0"/>
          </a:p>
        </p:txBody>
      </p:sp>
      <p:sp>
        <p:nvSpPr>
          <p:cNvPr id="14" name="Text 12"/>
          <p:cNvSpPr/>
          <p:nvPr/>
        </p:nvSpPr>
        <p:spPr>
          <a:xfrm>
            <a:off x="9144000" y="598932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200" spc="100" kern="0" dirty="0">
                <a:solidFill>
                  <a:srgbClr val="C9D9E2"/>
                </a:solidFill>
              </a:rPr>
              <a:t>VESSELS IN JWCLA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9FB6C4"/>
                </a:solidFill>
              </a:rPr>
              <a:t>Generated automatically from a single daily AIS position dump.  Crossing line drawn across the Perim/Mayyun narrows (~12.6° N).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JWC Listed Area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2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 List — 18° N to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6583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48640" y="1325880"/>
          <a:ext cx="621792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7178040" y="1143000"/>
            <a:ext cx="461772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7315200" y="1417320"/>
          <a:ext cx="434340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Maersk Competitors — Activity Overview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1143000"/>
          <a:ext cx="11430000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1078992"/>
                <a:gridCol w="1078992"/>
                <a:gridCol w="1078992"/>
                <a:gridCol w="1078992"/>
                <a:gridCol w="1051560"/>
                <a:gridCol w="1051560"/>
                <a:gridCol w="1051560"/>
                <a:gridCol w="1051560"/>
                <a:gridCol w="1051560"/>
              </a:tblGrid>
              <a:tr h="365760">
                <a:tc rowSpan="2"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</a:rPr>
                        <a:t>Competition Overview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Routings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gridSpan="5"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0B2440"/>
                          </a:solidFill>
                        </a:rPr>
                        <a:t>Port Calls</a:t>
                      </a:r>
                      <a:endParaRPr lang="en-US" sz="12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7EE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  <a:tc hMerge="1">
                  <a:tcPr/>
                </a:tc>
              </a:tr>
              <a:tr h="365760">
                <a:tc vMerge="1">
                  <a:tcPr/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BAM Crossings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Red Sea Transits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Strait of Hormuz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Gulf of Aden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Djibouti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Berbera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Salalah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Jeddah-KAP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F2F5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Maersk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3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MSC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CMA CGM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Hapag-Lloyd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COSCO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Evergreen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Ocean Network Express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Wan Hai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PIL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3EEF3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</a:rPr>
                        <a:t>1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E293B"/>
                          </a:solidFill>
                        </a:rPr>
                        <a:t>Messina Line (MSC affiliation)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B6C2CC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8FA3B0"/>
                          </a:solidFill>
                        </a:rPr>
                        <a:t>0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EEF1"/>
                    </a:solidFill>
                  </a:tcPr>
                </a:tc>
              </a:tr>
            </a:tbl>
          </a:graphicData>
        </a:graphic>
      </p:graphicFrame>
      <p:sp>
        <p:nvSpPr>
          <p:cNvPr id="8" name="Text 5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Routings are counted from gate crossings over the report window. Port Calls are geofenced — a vessel inside a port-anchorage zone counts as in that port. Operator matching is by vessel-name prefix.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4864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21208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080760" y="1143000"/>
            <a:ext cx="571500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6263640" y="1280160"/>
            <a:ext cx="53492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05 Sep 2026 07:30 UTC Crossings</a:t>
            </a:r>
            <a:endParaRPr lang="en-US" sz="16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263640" y="1783080"/>
          <a:ext cx="5349240" cy="914400"/>
        </p:xfrm>
        <a:graphic>
          <a:graphicData uri="http://schemas.openxmlformats.org/drawingml/2006/table">
            <a:tbl>
              <a:tblPr/>
              <a:tblGrid>
                <a:gridCol w="2788920"/>
                <a:gridCol w="640080"/>
                <a:gridCol w="868680"/>
                <a:gridCol w="1051560"/>
              </a:tblGrid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Vessel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Dir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Date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Type</a:t>
                      </a:r>
                      <a:endParaRPr lang="en-US" sz="11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2440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ASL FUZHOU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ZHONG GU ZHU HAI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IMOLA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GREEN LIBERTY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Unknown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CSPC MERCURY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Bulk Carrier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YASA LEOPARD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ZEYNEP 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Tanker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 MERAY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ALBARAKA 1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B2440"/>
                          </a:solidFill>
                        </a:rPr>
                        <a:t>SB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Ro-Ro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TETI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Other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CLEMENTINE MAERSK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F3F6"/>
                    </a:solidFill>
                  </a:tcPr>
                </a:tc>
              </a:tr>
              <a:tr h="301752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JAWAN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b="1" dirty="0">
                          <a:solidFill>
                            <a:srgbClr val="0F8B8D"/>
                          </a:solidFill>
                        </a:rPr>
                        <a:t>NB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00" dirty="0">
                          <a:solidFill>
                            <a:srgbClr val="64748B"/>
                          </a:solidFill>
                        </a:rPr>
                        <a:t>09-05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Container</a:t>
                      </a:r>
                      <a:endParaRPr lang="en-US" sz="1000" dirty="0"/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7DEE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2" name="Text 8"/>
          <p:cNvSpPr/>
          <p:nvPr/>
        </p:nvSpPr>
        <p:spPr>
          <a:xfrm>
            <a:off x="6263640" y="5806440"/>
            <a:ext cx="5349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4748B"/>
                </a:solidFill>
              </a:rPr>
              <a:t>+ 40 more (see HTML dashboard / data export)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CMA CGM — observed crossing Bab el-Mandeb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548640" y="128016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7293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latest snapshot · 05 sep 2026 07:30 utc BEM crossings — CMA CGM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F8B8D"/>
                </a:solidFill>
              </a:rPr>
              <a:t>0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NB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3200400" y="1737360"/>
            <a:ext cx="2743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B2440"/>
                </a:solidFill>
              </a:rPr>
              <a:t>0</a:t>
            </a:r>
            <a:pPr indent="0" marL="0">
              <a:buNone/>
            </a:pPr>
            <a:r>
              <a:rPr lang="en-US" sz="1300" dirty="0">
                <a:solidFill>
                  <a:srgbClr val="64748B"/>
                </a:solidFill>
              </a:rPr>
              <a:t>  SB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548640" y="2377440"/>
            <a:ext cx="5486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No CMA CGM BEM crossings detected in this window.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492240" y="137160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C7293"/>
                </a:solidFill>
              </a:rPr>
              <a:t>Service Breakdown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492240" y="2194560"/>
            <a:ext cx="51206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Service strings (BEX2, REX2, MEX, OCR…) are not present in the AIS daily dump.</a:t>
            </a:r>
            <a:endParaRPr lang="en-US" sz="1200" dirty="0"/>
          </a:p>
          <a:p>
            <a:pPr indent="0" marL="0">
              <a:buNone/>
            </a:pPr>
            <a:endParaRPr lang="en-US" sz="1200" dirty="0"/>
          </a:p>
          <a:p>
            <a:pPr indent="0" marL="0">
              <a:buNone/>
            </a:pPr>
            <a:r>
              <a:rPr lang="en-US" sz="1200" i="1" dirty="0">
                <a:solidFill>
                  <a:srgbClr val="64748B"/>
                </a:solidFill>
              </a:rPr>
              <a:t>Drop a services.json (IMO → service string) next to the database and this chart populates automatically on the next run.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1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485986" cy="868680"/>
          </a:xfrm>
          <a:prstGeom prst="rect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 flipV="1">
            <a:off x="9485986" y="0"/>
            <a:ext cx="868680" cy="868680"/>
          </a:xfrm>
          <a:prstGeom prst="rtTriangle">
            <a:avLst/>
          </a:prstGeom>
          <a:solidFill>
            <a:srgbClr val="1C7293"/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0"/>
            <a:ext cx="8937346" cy="868680"/>
          </a:xfrm>
          <a:prstGeom prst="rect">
            <a:avLst/>
          </a:prstGeom>
          <a:noFill/>
          <a:ln/>
        </p:spPr>
        <p:txBody>
          <a:bodyPr wrap="none" rtlCol="0" anchor="ctr">
            <a:normAutofit/>
          </a:bodyPr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Vessels Crossing the Suez Gate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82880" y="640080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</a:rPr>
              <a:t>7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82880" y="6565392"/>
            <a:ext cx="6400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voyageexecution.com  ·  Bab el-Mandeb Transit Monitor</a:t>
            </a:r>
            <a:endParaRPr lang="en-US" sz="9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585216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8" name="Chart 0" descr=""/>
          <p:cNvGraphicFramePr/>
          <p:nvPr/>
        </p:nvGraphicFramePr>
        <p:xfrm>
          <a:off x="502920" y="1325880"/>
          <a:ext cx="5577840" cy="45720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9" name="Shape 6"/>
          <p:cNvSpPr/>
          <p:nvPr/>
        </p:nvSpPr>
        <p:spPr>
          <a:xfrm>
            <a:off x="6355080" y="1143000"/>
            <a:ext cx="5440680" cy="4937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sx="100000" sy="100000" kx="0" ky="0" algn="bl" rotWithShape="0" blurRad="88900" dist="25400" dir="8100000">
              <a:srgbClr val="000000">
                <a:alpha val="10000"/>
              </a:srgbClr>
            </a:outerShdw>
          </a:effectLst>
        </p:spPr>
      </p:sp>
      <p:graphicFrame>
        <p:nvGraphicFramePr>
          <p:cNvPr id="10" name="Chart 1" descr=""/>
          <p:cNvGraphicFramePr/>
          <p:nvPr/>
        </p:nvGraphicFramePr>
        <p:xfrm>
          <a:off x="6492240" y="1371600"/>
          <a:ext cx="5120640" cy="40233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Text 7"/>
          <p:cNvSpPr/>
          <p:nvPr/>
        </p:nvSpPr>
        <p:spPr>
          <a:xfrm>
            <a:off x="365760" y="61722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4748B"/>
                </a:solidFill>
              </a:rPr>
              <a:t>Note — crossing the Suez gate does not by itself confirm a Bab el-Mandeb transit; the two gates are tracked independently. Suez is a low-confidence gate (canal lies north of most AIS coverage in this dump).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Bab el-Mandeb Transit Monitor</dc:title>
  <dc:subject>PptxGenJS Presentation</dc:subject>
  <dc:creator>voyageexecution.com</dc:creator>
  <cp:lastModifiedBy>voyageexecution.com</cp:lastModifiedBy>
  <cp:revision>1</cp:revision>
  <dcterms:created xsi:type="dcterms:W3CDTF">2026-09-08T02:12:03Z</dcterms:created>
  <dcterms:modified xsi:type="dcterms:W3CDTF">2026-09-08T02:12:03Z</dcterms:modified>
</cp:coreProperties>
</file>